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10"/>
  </p:notesMasterIdLst>
  <p:handoutMasterIdLst>
    <p:handoutMasterId r:id="rId11"/>
  </p:handoutMasterIdLst>
  <p:sldIdLst>
    <p:sldId id="323" r:id="rId2"/>
    <p:sldId id="325" r:id="rId3"/>
    <p:sldId id="326" r:id="rId4"/>
    <p:sldId id="334" r:id="rId5"/>
    <p:sldId id="327" r:id="rId6"/>
    <p:sldId id="328" r:id="rId7"/>
    <p:sldId id="331" r:id="rId8"/>
    <p:sldId id="28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E572F0F-370E-45F3-9A45-1F6C590E74CC}" type="datetimeFigureOut">
              <a:rPr lang="ru-RU"/>
              <a:pPr/>
              <a:t>26.11.2020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A9B1F55-5262-4D1E-A608-8AFE5F2842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5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F677A9B-9DDE-4853-9D8D-34E1BDC67C3D}" type="datetimeFigureOut">
              <a:rPr lang="ru-RU"/>
              <a:pPr/>
              <a:t>26.11.2020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2EC5D95-E175-4AD4-ADAA-78D739D82F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B8050-6B9A-4C46-B851-7930DEDF5FB1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795C18-C7A7-42C7-9C79-76B20F099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8913D-B922-4A8A-ACA6-625F678651F8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B4F6-02AD-4F3C-944F-800FFDCA5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C0EB0185-A5FD-4147-A029-FC280400C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66BEE-7BBA-4598-9841-DCB8C9A63E84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6329" y="0"/>
            <a:ext cx="7778383" cy="1569999"/>
          </a:xfrm>
          <a:prstGeom prst="rect">
            <a:avLst/>
          </a:prstGeom>
        </p:spPr>
        <p:txBody>
          <a:bodyPr lIns="81071" tIns="40535" rIns="81071" bIns="40535" anchor="b"/>
          <a:lstStyle>
            <a:lvl1pPr>
              <a:defRPr sz="59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86329" y="1705838"/>
            <a:ext cx="6863280" cy="2229834"/>
          </a:xfrm>
          <a:prstGeom prst="rect">
            <a:avLst/>
          </a:prstGeom>
        </p:spPr>
        <p:txBody>
          <a:bodyPr lIns="81071" tIns="40535" rIns="81071" bIns="40535"/>
          <a:lstStyle>
            <a:lvl1pPr marL="0" indent="0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462921" y="6301346"/>
            <a:ext cx="2058985" cy="249997"/>
          </a:xfrm>
          <a:prstGeom prst="rect">
            <a:avLst/>
          </a:prstGeom>
        </p:spPr>
        <p:txBody>
          <a:bodyPr tIns="40535" bIns="40535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4864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B35562-3ED4-4205-AA8C-5023E7C13F30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90797EC-83D2-4E38-B69F-A1D3F66303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83C4E-0F61-4730-8BD7-60B173EF1E69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72EF9C-736F-4D5C-8A56-774937A5AF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90C933EF-2010-4020-A5AF-041C11A33467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26FB1-B30A-4618-ABB9-CD1734566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E4E34-65FC-41B4-9CF3-271CD341B953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A8F8814-4946-440A-814B-D1822F5CF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E4406-7D41-44CB-982B-0FF451577FED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9BFB3F8-7B06-4799-8B4E-0A42EFCC8F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1749A-C00B-4067-87CD-CF7FDA0C6F26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CB16C6-3C86-4003-B636-A5D9A1B27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2F336C-E9D1-407A-97C0-BA0A28C2B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429BB-767B-4758-A85D-6E9A74ED9176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22D9B1B-B0FE-4CA8-8A9C-6FA938901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CFE2FCAC-B1E1-48F0-A2B3-DAC3B76C9E6B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0C97F0-9C42-40A6-8E64-B0A6A7AB5B5A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84C003-6602-4C60-912B-03ACF4E81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su_online" TargetMode="External"/><Relationship Id="rId2" Type="http://schemas.openxmlformats.org/officeDocument/2006/relationships/hyperlink" Target="http://studentcenter.tsu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udentcenter.tsu.ru/sites/default/files/putevoditel_new_201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tsu.ru/course/view.php?id=28608" TargetMode="External"/><Relationship Id="rId2" Type="http://schemas.openxmlformats.org/officeDocument/2006/relationships/hyperlink" Target="https://www.mindomo.com/ru/mindmap/resource-map-of-tsu-03feb11d40fa4db0a7d3f2461a0434d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3HIsMZkE0zKSuNWYz6dXOEZJ7os-VszSciTkRuOPcKGMG2g/viewform" TargetMode="External"/><Relationship Id="rId2" Type="http://schemas.openxmlformats.org/officeDocument/2006/relationships/hyperlink" Target="https://docs.google.com/forms/d/e/1FAIpQLSe7TRVv4xaAuhKny0v2ARzstASIpLXbOQeA1d2RLd0CRF-YMQ/viewfor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tsudigas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sulanguagetandems.tilda.ws/" TargetMode="External"/><Relationship Id="rId2" Type="http://schemas.openxmlformats.org/officeDocument/2006/relationships/hyperlink" Target="https://vk.com/russian_club_ts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vk.com/languagexchan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ya-govoryu-po-russki" TargetMode="External"/><Relationship Id="rId2" Type="http://schemas.openxmlformats.org/officeDocument/2006/relationships/hyperlink" Target="https://www.coursera.org/learn/zarisovki-o-sibiri?action=enrol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center@ums.ts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1040" cy="505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781983" y="5253296"/>
            <a:ext cx="4170017" cy="11542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96019">
              <a:lnSpc>
                <a:spcPts val="2039"/>
              </a:lnSpc>
              <a:defRPr sz="1800">
                <a:solidFill>
                  <a:srgbClr val="000000"/>
                </a:solidFill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International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Students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Services</a:t>
            </a:r>
            <a:r>
              <a:rPr lang="en-US" sz="1600" b="1" dirty="0">
                <a:solidFill>
                  <a:schemeClr val="tx1"/>
                </a:solidFill>
              </a:rPr>
              <a:t> Centre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Lidia </a:t>
            </a:r>
            <a:r>
              <a:rPr lang="en-US" sz="1600" b="1" dirty="0" err="1">
                <a:solidFill>
                  <a:schemeClr val="tx1"/>
                </a:solidFill>
              </a:rPr>
              <a:t>Juliova</a:t>
            </a:r>
            <a:r>
              <a:rPr lang="en-US" sz="1600" b="1" dirty="0">
                <a:solidFill>
                  <a:schemeClr val="tx1"/>
                </a:solidFill>
              </a:rPr>
              <a:t>,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Head</a:t>
            </a:r>
            <a:br>
              <a:rPr lang="en-US" sz="1600" b="1" dirty="0">
                <a:solidFill>
                  <a:schemeClr val="tx1"/>
                </a:solidFill>
              </a:rPr>
            </a:b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1" y="5253295"/>
            <a:ext cx="2715751" cy="12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20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13192" cy="1772816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chemeClr val="accent3">
                    <a:shade val="75000"/>
                  </a:schemeClr>
                </a:solidFill>
              </a:rPr>
              <a:t>Полезные ссылки </a:t>
            </a:r>
            <a:r>
              <a:rPr lang="en-US" sz="4000">
                <a:solidFill>
                  <a:schemeClr val="accent3">
                    <a:shade val="75000"/>
                  </a:schemeClr>
                </a:solidFill>
              </a:rPr>
              <a:t>/Useful Links</a:t>
            </a:r>
            <a:endParaRPr lang="ru-RU" sz="40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Отдел по социальной адаптации и сопровождению иностранных студентов (сайт)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 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International Students Services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Website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zh-CN" alt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外国留学生服务办事处（网址）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http://studentcenter.tsu.ru/</a:t>
            </a:r>
            <a:endParaRPr lang="en-US" sz="1600" u="sng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studentcenter@ums.tsu.ru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Отдел по социальной адаптации и сопровождению иностранных студентов (соц. сети)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 / International Students Services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/  </a:t>
            </a:r>
            <a:r>
              <a:rPr lang="zh-CN" alt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外国留学生服务办事处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TSU-Online (</a:t>
            </a:r>
            <a:r>
              <a:rPr lang="en-US" sz="1600" dirty="0" err="1">
                <a:latin typeface="Times New Roman" pitchFamily="18" charset="0"/>
                <a:ea typeface="Calibri"/>
                <a:cs typeface="Times New Roman" pitchFamily="18" charset="0"/>
              </a:rPr>
              <a:t>Fb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): https://www.facebook.com/groups/tsuonline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TSU-Online (</a:t>
            </a:r>
            <a:r>
              <a:rPr lang="en-US" sz="1600" dirty="0" err="1">
                <a:latin typeface="Times New Roman" pitchFamily="18" charset="0"/>
                <a:ea typeface="Calibri"/>
                <a:cs typeface="Times New Roman" pitchFamily="18" charset="0"/>
              </a:rPr>
              <a:t>Vk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):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https://vk.com/tsu_online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Путеводитель иностранного студента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 / International Student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’</a:t>
            </a: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s Handbook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zh-CN" alt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外国留学生帮助指南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studentcenter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tsu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ru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/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sites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/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default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/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files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/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putevoditel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_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new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_2019.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pdf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840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90296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Ресурсы ТГУ</a:t>
            </a:r>
            <a:r>
              <a:rPr lang="en-US" sz="3100" dirty="0"/>
              <a:t>/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/>
              <a:t>TSU Resources</a:t>
            </a:r>
            <a:br>
              <a:rPr lang="en-US" sz="3100" dirty="0"/>
            </a:br>
            <a:r>
              <a:rPr lang="zh-CN" altLang="en-US" sz="3100" dirty="0"/>
              <a:t>托大资源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ru-RU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Карта ресурсов ТГУ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</a:t>
            </a:r>
            <a:endParaRPr lang="ru-RU" sz="2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TSU Resource Map</a:t>
            </a:r>
          </a:p>
          <a:p>
            <a:pPr marL="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zh-CN" altLang="en-US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托大资源图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9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https://www.mindomo.com/ru/mindmap/resource-map-of-tsu-03feb11d40fa4db0a7d3f2461a0434d9</a:t>
            </a:r>
            <a:endParaRPr lang="ru-RU" sz="2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288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9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Онлайн-курс «Погружение в университетскую среду»  / 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在线课程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大学适应课程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Immersion in the university environment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https://moodle.tsu.ru/course/view.php?id=28608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электронной системой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ТГУ;</a:t>
            </a:r>
          </a:p>
          <a:p>
            <a:pPr marL="0" lvl="0" indent="0">
              <a:buNone/>
            </a:pPr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熟悉</a:t>
            </a:r>
            <a:r>
              <a:rPr lang="en-US" altLang="zh-C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的使用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видеоматериалы о городе и университете;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关于托木斯克和大学的视频资料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со стандартами проживания, правилами поведения и обучения в период эпидемии (проект «Безопасный кампус»).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了解并学习疫情疫情期间的要求和行为准则。课程（校园安全）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753871" cy="25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8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709136" cy="1196752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chemeClr val="accent3">
                    <a:shade val="75000"/>
                  </a:schemeClr>
                </a:solidFill>
              </a:rPr>
              <a:t>Онлайн-сервисы </a:t>
            </a:r>
            <a:r>
              <a:rPr lang="en-US" sz="3300" dirty="0">
                <a:solidFill>
                  <a:schemeClr val="accent3">
                    <a:shade val="75000"/>
                  </a:schemeClr>
                </a:solidFill>
              </a:rPr>
              <a:t>/ Online Services </a:t>
            </a:r>
            <a:br>
              <a:rPr lang="en-US" sz="3300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zh-CN" altLang="en-US" sz="3300" dirty="0">
                <a:solidFill>
                  <a:schemeClr val="accent3">
                    <a:shade val="75000"/>
                  </a:schemeClr>
                </a:solidFill>
              </a:rPr>
              <a:t>在线服务</a:t>
            </a:r>
            <a:endParaRPr lang="ru-RU" sz="33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buClr>
                <a:srgbClr val="D16349"/>
              </a:buClr>
            </a:pPr>
            <a:r>
              <a:rPr lang="en-US" sz="6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Онлайн-служба 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психологической помощи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Online Psychological Services: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zh-CN" altLang="en-US" sz="6600" dirty="0">
                <a:solidFill>
                  <a:schemeClr val="accent3">
                    <a:shade val="75000"/>
                  </a:schemeClr>
                </a:solidFill>
              </a:rPr>
              <a:t>线上心理辅导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Регистрация на русском языке</a:t>
            </a:r>
            <a:endParaRPr lang="en-US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r>
              <a:rPr lang="zh-CN" alt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俄语网站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6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https://docs.google.com/forms/d/e/1FAIpQLSe7TRVv4xaAuhKny0v2ARzstASIpLXbOQeA1d2RLd0CRF-YMQ/viewform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Registration in English: 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https://docs.google.com/forms/d/e/1FAIpQLSd3HIsMZkE0zKSuNWYz6dXOEZJ7os-VszSciTkRuOPcKGMG2g/viewform</a:t>
            </a:r>
            <a:endParaRPr lang="en-US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endParaRPr lang="en-US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Цифровые ассистенты 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 E-learning assistants  </a:t>
            </a:r>
            <a:r>
              <a:rPr lang="zh-CN" alt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线上帮助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tsudigas@gmail.com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Заявки (интернет, ремонта общежития)</a:t>
            </a: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zh-CN" alt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应用程序（互联网，宿舍维修）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n-US" sz="6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https://helpdesk.tsu.ru/</a:t>
            </a: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Clr>
                <a:srgbClr val="D16349"/>
              </a:buClr>
            </a:pPr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6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7" y="4005064"/>
            <a:ext cx="24574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https://privacyzeker.nl/wp-content/uploads/2018/09/PRIVACY-ZEKER_RGB_Icon_HELPDESK-30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4" y="4941168"/>
            <a:ext cx="1884809" cy="9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202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язык, общение</a:t>
            </a:r>
            <a:r>
              <a:rPr lang="en-US" dirty="0" smtClean="0"/>
              <a:t> /</a:t>
            </a:r>
            <a:r>
              <a:rPr lang="de-DE" dirty="0" err="1" smtClean="0"/>
              <a:t>Russian</a:t>
            </a:r>
            <a:r>
              <a:rPr lang="de-DE" dirty="0" smtClean="0"/>
              <a:t> Language, </a:t>
            </a:r>
            <a:r>
              <a:rPr lang="en-US" dirty="0" smtClean="0"/>
              <a:t>Communication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Clr>
                <a:srgbClr val="D16349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Русский разговорный клуб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/Russian Speaking Club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: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俄语俱乐部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vk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.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com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/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russian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_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club</a:t>
            </a:r>
            <a:r>
              <a:rPr lang="ru-RU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_</a:t>
            </a:r>
            <a:r>
              <a:rPr lang="en-US" sz="16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tsu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288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Clr>
                <a:srgbClr val="D16349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Клуб языковых тандемов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Language Exchange Club:</a:t>
            </a:r>
            <a:r>
              <a:rPr lang="zh-CN" alt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语言互助俱乐部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http://tsulanguagetandems.tilda.ws/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https://vk.com/languagexchange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82880" lvl="0" indent="0" algn="just">
              <a:lnSpc>
                <a:spcPct val="115000"/>
              </a:lnSpc>
              <a:buClr>
                <a:srgbClr val="D16349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90195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5063"/>
            <a:ext cx="311467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5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98" y="404664"/>
            <a:ext cx="7706375" cy="1224136"/>
          </a:xfrm>
        </p:spPr>
        <p:txBody>
          <a:bodyPr>
            <a:noAutofit/>
          </a:bodyPr>
          <a:lstStyle/>
          <a:p>
            <a:r>
              <a:rPr lang="ru-RU" sz="3300" dirty="0" err="1">
                <a:solidFill>
                  <a:schemeClr val="accent3">
                    <a:shade val="75000"/>
                  </a:schemeClr>
                </a:solidFill>
              </a:rPr>
              <a:t>МООКи</a:t>
            </a:r>
            <a:r>
              <a:rPr lang="ru-RU" sz="3300" dirty="0">
                <a:solidFill>
                  <a:schemeClr val="accent3">
                    <a:shade val="75000"/>
                  </a:schemeClr>
                </a:solidFill>
              </a:rPr>
              <a:t> по русскому языку</a:t>
            </a:r>
            <a:r>
              <a:rPr lang="en-US" sz="3300" dirty="0">
                <a:solidFill>
                  <a:schemeClr val="accent3">
                    <a:shade val="75000"/>
                  </a:schemeClr>
                </a:solidFill>
              </a:rPr>
              <a:t> /</a:t>
            </a:r>
            <a:r>
              <a:rPr lang="ru-RU" sz="3300" dirty="0">
                <a:solidFill>
                  <a:schemeClr val="accent3">
                    <a:shade val="75000"/>
                  </a:schemeClr>
                </a:solidFill>
              </a:rPr>
              <a:t> </a:t>
            </a:r>
            <a:br>
              <a:rPr lang="ru-RU" sz="3300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sz="3300" dirty="0">
                <a:solidFill>
                  <a:schemeClr val="accent3">
                    <a:shade val="75000"/>
                  </a:schemeClr>
                </a:solidFill>
              </a:rPr>
              <a:t>Russian Language Learning (MOOCs) </a:t>
            </a:r>
            <a:br>
              <a:rPr lang="en-US" sz="3300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zh-CN" altLang="en-US" sz="3300" dirty="0">
                <a:solidFill>
                  <a:schemeClr val="accent3">
                    <a:shade val="75000"/>
                  </a:schemeClr>
                </a:solidFill>
              </a:rPr>
              <a:t>俄语慕课</a:t>
            </a:r>
            <a:endParaRPr lang="ru-RU" sz="33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D16349"/>
              </a:buClr>
              <a:buFont typeface="+mj-lt"/>
              <a:buAutoNum type="arabicPeriod"/>
            </a:pP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МООКи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 русскому языку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Russian Language Learning (MOOCs): </a:t>
            </a: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https://www.coursera.org/learn/zarisovki-o-sibiri?action=enroll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r>
              <a:rPr lang="en-US" sz="16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https://www.coursera.org/learn/ya-govoryu-po-russki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endParaRPr lang="en-US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endParaRPr lang="en-US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endParaRPr lang="en-US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endParaRPr lang="en-US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buClr>
                <a:srgbClr val="D16349"/>
              </a:buClr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7"/>
            <a:ext cx="7575492" cy="36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1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5" y="231535"/>
            <a:ext cx="6190902" cy="1821093"/>
          </a:xfrm>
        </p:spPr>
        <p:txBody>
          <a:bodyPr>
            <a:noAutofit/>
          </a:bodyPr>
          <a:lstStyle/>
          <a:p>
            <a:pPr algn="l"/>
            <a:r>
              <a:rPr lang="ru-RU" sz="3300" dirty="0">
                <a:solidFill>
                  <a:srgbClr val="8CADAE">
                    <a:shade val="75000"/>
                  </a:srgbClr>
                </a:solidFill>
              </a:rPr>
              <a:t>Общение</a:t>
            </a:r>
            <a:r>
              <a:rPr lang="en-US" sz="3300" dirty="0">
                <a:solidFill>
                  <a:srgbClr val="8CADAE">
                    <a:shade val="75000"/>
                  </a:srgbClr>
                </a:solidFill>
              </a:rPr>
              <a:t> / Communication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6485" y="2696945"/>
            <a:ext cx="4946110" cy="2915985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Конкурсы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 Competitions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竞赛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Онлайн-презентации стран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国家介绍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countries presentations online </a:t>
            </a: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D16349"/>
              </a:buClr>
              <a:buSzTx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studentcenter@ums.tsu.ru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4" name="Picture 4" descr="https://sun9-16.userapi.com/impf/B5Y2shYALiA1MLm56CfWJXTrfiFICK5S-0XFLw/un1DdwOTcIQ.jpg?size=763x1080&amp;quality=96&amp;proxy=1&amp;sign=1626dc2b90765d3f44b618ba03bf46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34" y="2330131"/>
            <a:ext cx="2011940" cy="3797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181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Thank you for your attention!</a:t>
            </a:r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en-US" sz="4800" dirty="0"/>
              <a:t>If you have any questions, feel free to contact us:</a:t>
            </a:r>
          </a:p>
          <a:p>
            <a:pPr marL="0" indent="0" algn="ctr">
              <a:buNone/>
            </a:pPr>
            <a:r>
              <a:rPr lang="en-US" sz="4800" dirty="0">
                <a:hlinkClick r:id="rId2"/>
              </a:rPr>
              <a:t>studentcenter@ums.tsu.ru</a:t>
            </a:r>
            <a:endParaRPr lang="ru-RU" sz="4800" dirty="0"/>
          </a:p>
          <a:p>
            <a:pPr marL="0" indent="0" algn="ctr">
              <a:buNone/>
            </a:pPr>
            <a:r>
              <a:rPr lang="en-US" sz="4800" dirty="0"/>
              <a:t>https://www.facebook.com/groups/tsuonline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54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2750</TotalTime>
  <Words>308</Words>
  <Application>Microsoft Office PowerPoint</Application>
  <PresentationFormat>Экран (4:3)</PresentationFormat>
  <Paragraphs>69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International Students Services Centre Lidia Juliova, Head </vt:lpstr>
      <vt:lpstr>Полезные ссылки /Useful Links</vt:lpstr>
      <vt:lpstr> Ресурсы ТГУ/ TSU Resources 托大资源</vt:lpstr>
      <vt:lpstr>Онлайн-сервисы / Online Services  在线服务</vt:lpstr>
      <vt:lpstr>Русский язык, общение /Russian Language, Communication</vt:lpstr>
      <vt:lpstr>МООКи по русскому языку /  Russian Language Learning (MOOCs)  俄语慕课</vt:lpstr>
      <vt:lpstr>Общение / Communication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Количественные показатели</dc:title>
  <dc:creator>ltd2</dc:creator>
  <cp:lastModifiedBy>Преподаватель</cp:lastModifiedBy>
  <cp:revision>92</cp:revision>
  <dcterms:created xsi:type="dcterms:W3CDTF">2015-01-23T06:17:27Z</dcterms:created>
  <dcterms:modified xsi:type="dcterms:W3CDTF">2020-11-26T10:16:22Z</dcterms:modified>
</cp:coreProperties>
</file>