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9" r:id="rId5"/>
    <p:sldId id="260" r:id="rId6"/>
    <p:sldId id="261" r:id="rId7"/>
    <p:sldId id="268" r:id="rId8"/>
    <p:sldId id="263" r:id="rId9"/>
    <p:sldId id="265" r:id="rId10"/>
    <p:sldId id="266" r:id="rId11"/>
    <p:sldId id="267" r:id="rId1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178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355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531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708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5886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063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239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417" algn="l" defTabSz="9143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6"/>
    <p:restoredTop sz="94684"/>
  </p:normalViewPr>
  <p:slideViewPr>
    <p:cSldViewPr>
      <p:cViewPr>
        <p:scale>
          <a:sx n="100" d="100"/>
          <a:sy n="100" d="100"/>
        </p:scale>
        <p:origin x="-846" y="-8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3369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914355" latinLnBrk="0">
      <a:defRPr sz="1200">
        <a:latin typeface="+mn-lt"/>
        <a:ea typeface="+mn-ea"/>
        <a:cs typeface="+mn-cs"/>
        <a:sym typeface="Calibri"/>
      </a:defRPr>
    </a:lvl1pPr>
    <a:lvl2pPr indent="228600" defTabSz="914355" latinLnBrk="0">
      <a:defRPr sz="1200">
        <a:latin typeface="+mn-lt"/>
        <a:ea typeface="+mn-ea"/>
        <a:cs typeface="+mn-cs"/>
        <a:sym typeface="Calibri"/>
      </a:defRPr>
    </a:lvl2pPr>
    <a:lvl3pPr indent="457200" defTabSz="914355" latinLnBrk="0">
      <a:defRPr sz="1200">
        <a:latin typeface="+mn-lt"/>
        <a:ea typeface="+mn-ea"/>
        <a:cs typeface="+mn-cs"/>
        <a:sym typeface="Calibri"/>
      </a:defRPr>
    </a:lvl3pPr>
    <a:lvl4pPr indent="685800" defTabSz="914355" latinLnBrk="0">
      <a:defRPr sz="1200">
        <a:latin typeface="+mn-lt"/>
        <a:ea typeface="+mn-ea"/>
        <a:cs typeface="+mn-cs"/>
        <a:sym typeface="Calibri"/>
      </a:defRPr>
    </a:lvl4pPr>
    <a:lvl5pPr indent="914400" defTabSz="914355" latinLnBrk="0">
      <a:defRPr sz="1200">
        <a:latin typeface="+mn-lt"/>
        <a:ea typeface="+mn-ea"/>
        <a:cs typeface="+mn-cs"/>
        <a:sym typeface="Calibri"/>
      </a:defRPr>
    </a:lvl5pPr>
    <a:lvl6pPr indent="1143000" defTabSz="914355" latinLnBrk="0">
      <a:defRPr sz="1200">
        <a:latin typeface="+mn-lt"/>
        <a:ea typeface="+mn-ea"/>
        <a:cs typeface="+mn-cs"/>
        <a:sym typeface="Calibri"/>
      </a:defRPr>
    </a:lvl6pPr>
    <a:lvl7pPr indent="1371600" defTabSz="914355" latinLnBrk="0">
      <a:defRPr sz="1200">
        <a:latin typeface="+mn-lt"/>
        <a:ea typeface="+mn-ea"/>
        <a:cs typeface="+mn-cs"/>
        <a:sym typeface="Calibri"/>
      </a:defRPr>
    </a:lvl7pPr>
    <a:lvl8pPr indent="1600200" defTabSz="914355" latinLnBrk="0">
      <a:defRPr sz="1200">
        <a:latin typeface="+mn-lt"/>
        <a:ea typeface="+mn-ea"/>
        <a:cs typeface="+mn-cs"/>
        <a:sym typeface="Calibri"/>
      </a:defRPr>
    </a:lvl8pPr>
    <a:lvl9pPr indent="1828800" defTabSz="914355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20"/>
            <a:ext cx="7772400" cy="110252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78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55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31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08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Шаблон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960197" y="2"/>
            <a:ext cx="7778384" cy="1177499"/>
          </a:xfrm>
          <a:prstGeom prst="rect">
            <a:avLst/>
          </a:prstGeom>
        </p:spPr>
        <p:txBody>
          <a:bodyPr anchor="b"/>
          <a:lstStyle>
            <a:lvl1pPr>
              <a:defRPr sz="5300" b="1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0196" y="1178604"/>
            <a:ext cx="6863281" cy="1672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100">
                <a:solidFill>
                  <a:srgbClr val="535353"/>
                </a:solidFill>
              </a:defRPr>
            </a:lvl1pPr>
            <a:lvl2pPr marL="671478" indent="-214301">
              <a:spcBef>
                <a:spcPts val="500"/>
              </a:spcBef>
              <a:buFontTx/>
              <a:defRPr sz="2100">
                <a:solidFill>
                  <a:srgbClr val="535353"/>
                </a:solidFill>
              </a:defRPr>
            </a:lvl2pPr>
            <a:lvl3pPr marL="1114370" indent="-200014">
              <a:spcBef>
                <a:spcPts val="500"/>
              </a:spcBef>
              <a:buFontTx/>
              <a:defRPr sz="2100">
                <a:solidFill>
                  <a:srgbClr val="535353"/>
                </a:solidFill>
              </a:defRPr>
            </a:lvl3pPr>
            <a:lvl4pPr marL="1611549" indent="-240017">
              <a:spcBef>
                <a:spcPts val="500"/>
              </a:spcBef>
              <a:buFontTx/>
              <a:defRPr sz="2100">
                <a:solidFill>
                  <a:srgbClr val="535353"/>
                </a:solidFill>
              </a:defRPr>
            </a:lvl4pPr>
            <a:lvl5pPr marL="2068726" indent="-240017">
              <a:spcBef>
                <a:spcPts val="500"/>
              </a:spcBef>
              <a:buFontTx/>
              <a:defRPr sz="2100">
                <a:solidFill>
                  <a:srgbClr val="53535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3465" y="4637208"/>
            <a:ext cx="258621" cy="24830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8148" y="4578972"/>
            <a:ext cx="197142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765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34289" tIns="34289" rIns="34289" bIns="34289"/>
          <a:lstStyle>
            <a:lvl1pPr marL="171442" indent="-171442" defTabSz="685765">
              <a:lnSpc>
                <a:spcPct val="90000"/>
              </a:lnSpc>
              <a:defRPr sz="2100"/>
            </a:lvl1pPr>
            <a:lvl2pPr marL="542898" indent="-200015" defTabSz="685765">
              <a:lnSpc>
                <a:spcPct val="90000"/>
              </a:lnSpc>
              <a:buChar char="•"/>
              <a:defRPr sz="2100"/>
            </a:lvl2pPr>
            <a:lvl3pPr marL="925783" indent="-240018" defTabSz="685765">
              <a:lnSpc>
                <a:spcPct val="90000"/>
              </a:lnSpc>
              <a:defRPr sz="2100"/>
            </a:lvl3pPr>
            <a:lvl4pPr marL="1285811" indent="-257162" defTabSz="685765">
              <a:lnSpc>
                <a:spcPct val="90000"/>
              </a:lnSpc>
              <a:buChar char="•"/>
              <a:defRPr sz="2100"/>
            </a:lvl4pPr>
            <a:lvl5pPr marL="1628694" indent="-257162" defTabSz="685765">
              <a:lnSpc>
                <a:spcPct val="90000"/>
              </a:lnSpc>
              <a:buChar char="•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9" y="4812660"/>
            <a:ext cx="197141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23887" y="1282306"/>
            <a:ext cx="7886701" cy="2139553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l" defTabSz="685765">
              <a:lnSpc>
                <a:spcPct val="90000"/>
              </a:lnSpc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8"/>
            <a:ext cx="7886701" cy="1125141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765">
              <a:lnSpc>
                <a:spcPct val="9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883" defTabSz="685765">
              <a:lnSpc>
                <a:spcPct val="9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765" defTabSz="685765">
              <a:lnSpc>
                <a:spcPct val="9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649" defTabSz="685765">
              <a:lnSpc>
                <a:spcPct val="9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531" defTabSz="685765">
              <a:lnSpc>
                <a:spcPct val="9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9" y="4812660"/>
            <a:ext cx="197141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765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34289" tIns="34289" rIns="34289" bIns="34289"/>
          <a:lstStyle>
            <a:lvl1pPr marL="171442" indent="-171442" defTabSz="685765">
              <a:lnSpc>
                <a:spcPct val="90000"/>
              </a:lnSpc>
              <a:defRPr sz="2100"/>
            </a:lvl1pPr>
            <a:lvl2pPr marL="542898" indent="-200015" defTabSz="685765">
              <a:lnSpc>
                <a:spcPct val="90000"/>
              </a:lnSpc>
              <a:buChar char="•"/>
              <a:defRPr sz="2100"/>
            </a:lvl2pPr>
            <a:lvl3pPr marL="925783" indent="-240018" defTabSz="685765">
              <a:lnSpc>
                <a:spcPct val="90000"/>
              </a:lnSpc>
              <a:defRPr sz="2100"/>
            </a:lvl3pPr>
            <a:lvl4pPr marL="1285811" indent="-257162" defTabSz="685765">
              <a:lnSpc>
                <a:spcPct val="90000"/>
              </a:lnSpc>
              <a:buChar char="•"/>
              <a:defRPr sz="2100"/>
            </a:lvl4pPr>
            <a:lvl5pPr marL="1628694" indent="-257162" defTabSz="685765">
              <a:lnSpc>
                <a:spcPct val="90000"/>
              </a:lnSpc>
              <a:buChar char="•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9" y="4812660"/>
            <a:ext cx="197141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701" cy="994173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765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1"/>
            <a:ext cx="3868341" cy="617935"/>
          </a:xfrm>
          <a:prstGeom prst="rect">
            <a:avLst/>
          </a:prstGeom>
        </p:spPr>
        <p:txBody>
          <a:bodyPr lIns="34289" tIns="34289" rIns="34289" bIns="34289" anchor="b"/>
          <a:lstStyle>
            <a:lvl1pPr marL="0" indent="0" defTabSz="685765">
              <a:lnSpc>
                <a:spcPct val="90000"/>
              </a:lnSpc>
              <a:buSzTx/>
              <a:buFontTx/>
              <a:buNone/>
              <a:defRPr sz="1800" b="1"/>
            </a:lvl1pPr>
            <a:lvl2pPr marL="0" indent="342883" defTabSz="685765">
              <a:lnSpc>
                <a:spcPct val="90000"/>
              </a:lnSpc>
              <a:buSzTx/>
              <a:buFontTx/>
              <a:buNone/>
              <a:defRPr sz="1800" b="1"/>
            </a:lvl2pPr>
            <a:lvl3pPr marL="0" indent="685765" defTabSz="685765">
              <a:lnSpc>
                <a:spcPct val="90000"/>
              </a:lnSpc>
              <a:buSzTx/>
              <a:buFontTx/>
              <a:buNone/>
              <a:defRPr sz="1800" b="1"/>
            </a:lvl3pPr>
            <a:lvl4pPr marL="0" indent="1028649" defTabSz="685765">
              <a:lnSpc>
                <a:spcPct val="90000"/>
              </a:lnSpc>
              <a:buSzTx/>
              <a:buFontTx/>
              <a:buNone/>
              <a:defRPr sz="1800" b="1"/>
            </a:lvl4pPr>
            <a:lvl5pPr marL="0" indent="1371531" defTabSz="685765">
              <a:lnSpc>
                <a:spcPct val="90000"/>
              </a:lnSpc>
              <a:buSzTx/>
              <a:buFontTx/>
              <a:buNone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Текст 4"/>
          <p:cNvSpPr>
            <a:spLocks noGrp="1"/>
          </p:cNvSpPr>
          <p:nvPr>
            <p:ph type="body" sz="quarter" idx="21"/>
          </p:nvPr>
        </p:nvSpPr>
        <p:spPr>
          <a:xfrm>
            <a:off x="4629151" y="1260871"/>
            <a:ext cx="3887392" cy="617935"/>
          </a:xfrm>
          <a:prstGeom prst="rect">
            <a:avLst/>
          </a:prstGeom>
        </p:spPr>
        <p:txBody>
          <a:bodyPr lIns="34289" tIns="34289" rIns="34289" bIns="34289" anchor="b"/>
          <a:lstStyle/>
          <a:p>
            <a:pPr marL="0" indent="0" defTabSz="685765">
              <a:lnSpc>
                <a:spcPct val="90000"/>
              </a:lnSpc>
              <a:buSzTx/>
              <a:buFontTx/>
              <a:buNone/>
              <a:defRPr sz="1800" b="1"/>
            </a:pP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9" y="4812660"/>
            <a:ext cx="197141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765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9" y="4812660"/>
            <a:ext cx="197141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9" y="4812660"/>
            <a:ext cx="197141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l" defTabSz="685765">
              <a:lnSpc>
                <a:spcPct val="9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70"/>
            <a:ext cx="4629151" cy="3655220"/>
          </a:xfrm>
          <a:prstGeom prst="rect">
            <a:avLst/>
          </a:prstGeom>
        </p:spPr>
        <p:txBody>
          <a:bodyPr lIns="34289" tIns="34289" rIns="34289" bIns="34289"/>
          <a:lstStyle>
            <a:lvl1pPr marL="171441" indent="-171441" defTabSz="685765">
              <a:lnSpc>
                <a:spcPct val="90000"/>
              </a:lnSpc>
              <a:defRPr sz="2400"/>
            </a:lvl1pPr>
            <a:lvl2pPr marL="538816" indent="-195933" defTabSz="685765">
              <a:lnSpc>
                <a:spcPct val="90000"/>
              </a:lnSpc>
              <a:buChar char="•"/>
              <a:defRPr sz="2400"/>
            </a:lvl2pPr>
            <a:lvl3pPr marL="914354" indent="-228589" defTabSz="685765">
              <a:lnSpc>
                <a:spcPct val="90000"/>
              </a:lnSpc>
              <a:defRPr sz="2400"/>
            </a:lvl3pPr>
            <a:lvl4pPr marL="1302955" indent="-274307" defTabSz="685765">
              <a:lnSpc>
                <a:spcPct val="90000"/>
              </a:lnSpc>
              <a:buChar char="•"/>
              <a:defRPr sz="2400"/>
            </a:lvl4pPr>
            <a:lvl5pPr marL="1645839" indent="-274307" defTabSz="685765">
              <a:lnSpc>
                <a:spcPct val="90000"/>
              </a:lnSpc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Текст 3"/>
          <p:cNvSpPr>
            <a:spLocks noGrp="1"/>
          </p:cNvSpPr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 lIns="34289" tIns="34289" rIns="34289" bIns="34289"/>
          <a:lstStyle/>
          <a:p>
            <a:pPr marL="0" indent="0" defTabSz="685765">
              <a:lnSpc>
                <a:spcPct val="90000"/>
              </a:lnSpc>
              <a:buSzTx/>
              <a:buFontTx/>
              <a:buNone/>
              <a:defRPr sz="1200"/>
            </a:pPr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9" y="4812660"/>
            <a:ext cx="197141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l" defTabSz="685765">
              <a:lnSpc>
                <a:spcPct val="9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Рисунок 2"/>
          <p:cNvSpPr>
            <a:spLocks noGrp="1"/>
          </p:cNvSpPr>
          <p:nvPr>
            <p:ph type="pic" sz="half" idx="21"/>
          </p:nvPr>
        </p:nvSpPr>
        <p:spPr>
          <a:xfrm>
            <a:off x="3887391" y="740570"/>
            <a:ext cx="4629151" cy="36552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765">
              <a:lnSpc>
                <a:spcPct val="90000"/>
              </a:lnSpc>
              <a:buSzTx/>
              <a:buFontTx/>
              <a:buNone/>
              <a:defRPr sz="1200"/>
            </a:lvl1pPr>
            <a:lvl2pPr marL="0" indent="342883" defTabSz="685765">
              <a:lnSpc>
                <a:spcPct val="90000"/>
              </a:lnSpc>
              <a:buSzTx/>
              <a:buFontTx/>
              <a:buNone/>
              <a:defRPr sz="1200"/>
            </a:lvl2pPr>
            <a:lvl3pPr marL="0" indent="685765" defTabSz="685765">
              <a:lnSpc>
                <a:spcPct val="90000"/>
              </a:lnSpc>
              <a:buSzTx/>
              <a:buFontTx/>
              <a:buNone/>
              <a:defRPr sz="1200"/>
            </a:lvl3pPr>
            <a:lvl4pPr marL="0" indent="1028649" defTabSz="685765">
              <a:lnSpc>
                <a:spcPct val="90000"/>
              </a:lnSpc>
              <a:buSzTx/>
              <a:buFontTx/>
              <a:buNone/>
              <a:defRPr sz="1200"/>
            </a:lvl4pPr>
            <a:lvl5pPr marL="0" indent="1371531" defTabSz="685765">
              <a:lnSpc>
                <a:spcPct val="90000"/>
              </a:lnSpc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9" y="4812660"/>
            <a:ext cx="197141" cy="183052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Шаблон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960200" y="4"/>
            <a:ext cx="7778385" cy="1177499"/>
          </a:xfrm>
          <a:prstGeom prst="rect">
            <a:avLst/>
          </a:prstGeom>
        </p:spPr>
        <p:txBody>
          <a:bodyPr lIns="34274" tIns="34274" rIns="34274" bIns="34274" anchor="b"/>
          <a:lstStyle>
            <a:lvl1pPr defTabSz="685765">
              <a:lnSpc>
                <a:spcPct val="90000"/>
              </a:lnSpc>
              <a:defRPr sz="5300" b="1"/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0196" y="1178605"/>
            <a:ext cx="6863281" cy="1672377"/>
          </a:xfrm>
          <a:prstGeom prst="rect">
            <a:avLst/>
          </a:prstGeom>
        </p:spPr>
        <p:txBody>
          <a:bodyPr lIns="34274" tIns="34274" rIns="34274" bIns="34274"/>
          <a:lstStyle>
            <a:lvl1pPr marL="228582" indent="1" defTabSz="685765">
              <a:lnSpc>
                <a:spcPct val="90000"/>
              </a:lnSpc>
              <a:spcBef>
                <a:spcPts val="400"/>
              </a:spcBef>
              <a:buSzTx/>
              <a:buFontTx/>
              <a:buNone/>
              <a:defRPr sz="2100">
                <a:solidFill>
                  <a:srgbClr val="535353"/>
                </a:solidFill>
              </a:defRPr>
            </a:lvl1pPr>
            <a:lvl2pPr marL="971478" indent="-400020" defTabSz="685765">
              <a:lnSpc>
                <a:spcPct val="90000"/>
              </a:lnSpc>
              <a:spcBef>
                <a:spcPts val="400"/>
              </a:spcBef>
              <a:buSzPts val="2100"/>
              <a:buFontTx/>
              <a:defRPr sz="2100">
                <a:solidFill>
                  <a:srgbClr val="535353"/>
                </a:solidFill>
              </a:defRPr>
            </a:lvl2pPr>
            <a:lvl3pPr marL="1508648" indent="-480025" defTabSz="685765">
              <a:lnSpc>
                <a:spcPct val="90000"/>
              </a:lnSpc>
              <a:spcBef>
                <a:spcPts val="400"/>
              </a:spcBef>
              <a:buSzPts val="2100"/>
              <a:buFontTx/>
              <a:defRPr sz="2100">
                <a:solidFill>
                  <a:srgbClr val="535353"/>
                </a:solidFill>
              </a:defRPr>
            </a:lvl3pPr>
            <a:lvl4pPr marL="2000101" indent="-514312" defTabSz="685765">
              <a:lnSpc>
                <a:spcPct val="90000"/>
              </a:lnSpc>
              <a:spcBef>
                <a:spcPts val="400"/>
              </a:spcBef>
              <a:buSzPts val="2100"/>
              <a:buFontTx/>
              <a:defRPr sz="2100">
                <a:solidFill>
                  <a:srgbClr val="535353"/>
                </a:solidFill>
              </a:defRPr>
            </a:lvl4pPr>
            <a:lvl5pPr marL="2457266" indent="-514312" defTabSz="685765">
              <a:lnSpc>
                <a:spcPct val="90000"/>
              </a:lnSpc>
              <a:spcBef>
                <a:spcPts val="400"/>
              </a:spcBef>
              <a:buSzPts val="2100"/>
              <a:buFontTx/>
              <a:defRPr sz="2100">
                <a:solidFill>
                  <a:srgbClr val="53535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977" y="4669848"/>
            <a:ext cx="197112" cy="183022"/>
          </a:xfrm>
          <a:prstGeom prst="rect">
            <a:avLst/>
          </a:prstGeom>
        </p:spPr>
        <p:txBody>
          <a:bodyPr lIns="34274" tIns="34274" rIns="34274" bIns="34274"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55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3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0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900113"/>
            <a:ext cx="4038600" cy="254555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35" indent="-333358">
              <a:spcBef>
                <a:spcPts val="600"/>
              </a:spcBef>
              <a:defRPr sz="2800"/>
            </a:lvl2pPr>
            <a:lvl3pPr marL="1234379" indent="-320023">
              <a:spcBef>
                <a:spcPts val="600"/>
              </a:spcBef>
              <a:defRPr sz="2800"/>
            </a:lvl3pPr>
            <a:lvl4pPr marL="1727113" indent="-355581">
              <a:spcBef>
                <a:spcPts val="600"/>
              </a:spcBef>
              <a:defRPr sz="2800"/>
            </a:lvl4pPr>
            <a:lvl5pPr marL="2184290" indent="-355581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78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55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31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08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8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5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201" y="1076328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5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78">
              <a:spcBef>
                <a:spcPts val="300"/>
              </a:spcBef>
              <a:buSzTx/>
              <a:buFontTx/>
              <a:buNone/>
              <a:defRPr sz="1400"/>
            </a:lvl2pPr>
            <a:lvl3pPr marL="0" indent="914355">
              <a:spcBef>
                <a:spcPts val="300"/>
              </a:spcBef>
              <a:buSzTx/>
              <a:buFontTx/>
              <a:buNone/>
              <a:defRPr sz="1400"/>
            </a:lvl3pPr>
            <a:lvl4pPr marL="0" indent="1371531">
              <a:spcBef>
                <a:spcPts val="300"/>
              </a:spcBef>
              <a:buSzTx/>
              <a:buFontTx/>
              <a:buNone/>
              <a:defRPr sz="1400"/>
            </a:lvl4pPr>
            <a:lvl5pPr marL="0" indent="1828708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80" y="4780035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83" marR="0" indent="-342883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32" marR="0" indent="-326555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40" marR="0" indent="-304784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272" marR="0" indent="-365740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449" marR="0" indent="-365740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26" marR="0" indent="-365740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04" marR="0" indent="-365740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5981" marR="0" indent="-365740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158" marR="0" indent="-365740" algn="l" defTabSz="914355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78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55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31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08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886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063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239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417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su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Прямоугольник 1"/>
          <p:cNvSpPr/>
          <p:nvPr/>
        </p:nvSpPr>
        <p:spPr>
          <a:xfrm>
            <a:off x="5364088" y="0"/>
            <a:ext cx="3779912" cy="5143745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Google Shape;447;p20"/>
          <p:cNvSpPr txBox="1"/>
          <p:nvPr/>
        </p:nvSpPr>
        <p:spPr>
          <a:xfrm>
            <a:off x="6910550" y="3291830"/>
            <a:ext cx="1443581" cy="28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400" i="1">
                <a:solidFill>
                  <a:srgbClr val="FFFFFF"/>
                </a:solidFill>
              </a:defRPr>
            </a:lvl1pPr>
          </a:lstStyle>
          <a:p>
            <a:r>
              <a:rPr dirty="0"/>
              <a:t> </a:t>
            </a:r>
            <a:r>
              <a:rPr lang="zh-CN" altLang="en-US" dirty="0"/>
              <a:t>建校于</a:t>
            </a:r>
            <a:r>
              <a:rPr lang="en-US" altLang="zh-CN" dirty="0"/>
              <a:t>1878</a:t>
            </a:r>
            <a:r>
              <a:rPr lang="zh-CN" altLang="en-US" dirty="0"/>
              <a:t>年</a:t>
            </a:r>
            <a:endParaRPr dirty="0"/>
          </a:p>
        </p:txBody>
      </p:sp>
      <p:pic>
        <p:nvPicPr>
          <p:cNvPr id="193" name="Picture 3" descr="Picture 3"/>
          <p:cNvPicPr>
            <a:picLocks noChangeAspect="1"/>
          </p:cNvPicPr>
          <p:nvPr/>
        </p:nvPicPr>
        <p:blipFill>
          <a:blip r:embed="rId2"/>
          <a:srcRect l="7226" r="7626"/>
          <a:stretch>
            <a:fillRect/>
          </a:stretch>
        </p:blipFill>
        <p:spPr>
          <a:xfrm>
            <a:off x="0" y="0"/>
            <a:ext cx="6312828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9" y="0"/>
                </a:moveTo>
                <a:cubicBezTo>
                  <a:pt x="201" y="0"/>
                  <a:pt x="0" y="257"/>
                  <a:pt x="0" y="573"/>
                </a:cubicBezTo>
                <a:lnTo>
                  <a:pt x="0" y="21027"/>
                </a:lnTo>
                <a:cubicBezTo>
                  <a:pt x="0" y="21343"/>
                  <a:pt x="201" y="21600"/>
                  <a:pt x="449" y="21600"/>
                </a:cubicBezTo>
                <a:lnTo>
                  <a:pt x="21151" y="21600"/>
                </a:lnTo>
                <a:cubicBezTo>
                  <a:pt x="21399" y="21600"/>
                  <a:pt x="21600" y="21343"/>
                  <a:pt x="21600" y="21027"/>
                </a:cubicBezTo>
                <a:lnTo>
                  <a:pt x="21600" y="573"/>
                </a:lnTo>
                <a:cubicBezTo>
                  <a:pt x="21600" y="257"/>
                  <a:pt x="21399" y="0"/>
                  <a:pt x="21151" y="0"/>
                </a:cubicBezTo>
                <a:lnTo>
                  <a:pt x="44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4" name="Google Shape;447;p20"/>
          <p:cNvSpPr txBox="1"/>
          <p:nvPr/>
        </p:nvSpPr>
        <p:spPr>
          <a:xfrm>
            <a:off x="6910550" y="4262506"/>
            <a:ext cx="1443581" cy="369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>
                <a:solidFill>
                  <a:srgbClr val="FFFFFF"/>
                </a:solidFill>
                <a:uFillTx/>
              </a:defRPr>
            </a:pPr>
            <a:r>
              <a:rPr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tsu.ru</a:t>
            </a:r>
          </a:p>
        </p:txBody>
      </p:sp>
      <p:pic>
        <p:nvPicPr>
          <p:cNvPr id="195" name="Рисунок 7" descr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611" y="553334"/>
            <a:ext cx="1323434" cy="151451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oogle Shape;447;p20"/>
          <p:cNvSpPr txBox="1"/>
          <p:nvPr/>
        </p:nvSpPr>
        <p:spPr>
          <a:xfrm>
            <a:off x="394334" y="339501"/>
            <a:ext cx="4177666" cy="975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75" tIns="34275" rIns="34275" bIns="34275">
            <a:spAutoFit/>
          </a:bodyPr>
          <a:lstStyle/>
          <a:p>
            <a:pPr>
              <a:lnSpc>
                <a:spcPct val="95000"/>
              </a:lnSpc>
              <a:defRPr sz="2400" b="1" i="1">
                <a:solidFill>
                  <a:srgbClr val="5798CD"/>
                </a:solidFill>
              </a:defRPr>
            </a:pPr>
            <a:r>
              <a:rPr dirty="0"/>
              <a:t>2028</a:t>
            </a:r>
            <a:r>
              <a:rPr lang="zh-CN" altLang="en-US" dirty="0"/>
              <a:t>年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zh-CN" altLang="en-US" sz="1400" b="0" dirty="0"/>
              <a:t>将迎来托木斯克国立大学及西伯利亚高等教育与科学</a:t>
            </a:r>
            <a:endParaRPr lang="en-US" altLang="zh-CN" sz="1400" b="0" dirty="0"/>
          </a:p>
          <a:p>
            <a:pPr>
              <a:lnSpc>
                <a:spcPct val="95000"/>
              </a:lnSpc>
              <a:defRPr sz="2400" b="1" i="1">
                <a:solidFill>
                  <a:srgbClr val="5798CD"/>
                </a:solidFill>
              </a:defRPr>
            </a:pPr>
            <a:r>
              <a:rPr lang="en-US" altLang="zh-CN" b="1" i="1" dirty="0">
                <a:solidFill>
                  <a:srgbClr val="5798CD"/>
                </a:solidFill>
              </a:rPr>
              <a:t>150</a:t>
            </a:r>
            <a:r>
              <a:rPr lang="zh-CN" altLang="en-US" b="1" i="1" dirty="0">
                <a:solidFill>
                  <a:srgbClr val="5798CD"/>
                </a:solidFill>
              </a:rPr>
              <a:t>周年校庆</a:t>
            </a:r>
            <a:endParaRPr b="1" i="1" dirty="0">
              <a:solidFill>
                <a:srgbClr val="5798CD"/>
              </a:solidFill>
            </a:endParaRPr>
          </a:p>
        </p:txBody>
      </p:sp>
      <p:sp>
        <p:nvSpPr>
          <p:cNvPr id="197" name="Национальный Исследовательский"/>
          <p:cNvSpPr txBox="1"/>
          <p:nvPr/>
        </p:nvSpPr>
        <p:spPr>
          <a:xfrm>
            <a:off x="6574789" y="2120968"/>
            <a:ext cx="73353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国家研究型</a:t>
            </a:r>
            <a:endParaRPr dirty="0"/>
          </a:p>
        </p:txBody>
      </p:sp>
      <p:sp>
        <p:nvSpPr>
          <p:cNvPr id="198" name="Томский…"/>
          <p:cNvSpPr txBox="1"/>
          <p:nvPr/>
        </p:nvSpPr>
        <p:spPr>
          <a:xfrm>
            <a:off x="6590751" y="2294313"/>
            <a:ext cx="193899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rPr lang="zh-CN" altLang="en-US" dirty="0"/>
              <a:t>托木斯克国立大学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Прямоугольник: скругленные углы 1"/>
          <p:cNvSpPr/>
          <p:nvPr/>
        </p:nvSpPr>
        <p:spPr>
          <a:xfrm>
            <a:off x="2725336" y="685297"/>
            <a:ext cx="5040562" cy="1260997"/>
          </a:xfrm>
          <a:prstGeom prst="roundRect">
            <a:avLst>
              <a:gd name="adj" fmla="val 5737"/>
            </a:avLst>
          </a:prstGeom>
          <a:solidFill>
            <a:srgbClr val="DCE6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9" name="Прямоугольник 2"/>
          <p:cNvSpPr txBox="1"/>
          <p:nvPr/>
        </p:nvSpPr>
        <p:spPr>
          <a:xfrm>
            <a:off x="495839" y="267493"/>
            <a:ext cx="3670405" cy="49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7" tIns="45717" rIns="45717" bIns="45717">
            <a:spAutoFit/>
          </a:bodyPr>
          <a:lstStyle>
            <a:lvl1pPr>
              <a:lnSpc>
                <a:spcPct val="80000"/>
              </a:lnSpc>
              <a:defRPr sz="3200" b="1">
                <a:solidFill>
                  <a:srgbClr val="0072BC"/>
                </a:solidFill>
              </a:defRPr>
            </a:lvl1pPr>
          </a:lstStyle>
          <a:p>
            <a:r>
              <a:rPr lang="zh-CN" altLang="en-US" dirty="0"/>
              <a:t>学生住宿</a:t>
            </a:r>
            <a:endParaRPr dirty="0"/>
          </a:p>
        </p:txBody>
      </p:sp>
      <p:pic>
        <p:nvPicPr>
          <p:cNvPr id="320" name="Picture 2" descr="Picture 2"/>
          <p:cNvPicPr>
            <a:picLocks noChangeAspect="1"/>
          </p:cNvPicPr>
          <p:nvPr/>
        </p:nvPicPr>
        <p:blipFill>
          <a:blip r:embed="rId2"/>
          <a:srcRect t="322" r="4" b="6"/>
          <a:stretch>
            <a:fillRect/>
          </a:stretch>
        </p:blipFill>
        <p:spPr>
          <a:xfrm>
            <a:off x="683568" y="3264287"/>
            <a:ext cx="2286001" cy="170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4" y="0"/>
                </a:moveTo>
                <a:cubicBezTo>
                  <a:pt x="284" y="0"/>
                  <a:pt x="0" y="380"/>
                  <a:pt x="0" y="848"/>
                </a:cubicBezTo>
                <a:lnTo>
                  <a:pt x="0" y="20827"/>
                </a:lnTo>
                <a:cubicBezTo>
                  <a:pt x="0" y="21175"/>
                  <a:pt x="158" y="21470"/>
                  <a:pt x="382" y="21600"/>
                </a:cubicBezTo>
                <a:lnTo>
                  <a:pt x="21221" y="21600"/>
                </a:lnTo>
                <a:cubicBezTo>
                  <a:pt x="21444" y="21469"/>
                  <a:pt x="21600" y="21174"/>
                  <a:pt x="21600" y="20827"/>
                </a:cubicBezTo>
                <a:lnTo>
                  <a:pt x="21600" y="848"/>
                </a:lnTo>
                <a:cubicBezTo>
                  <a:pt x="21600" y="380"/>
                  <a:pt x="21319" y="0"/>
                  <a:pt x="20970" y="0"/>
                </a:cubicBezTo>
                <a:lnTo>
                  <a:pt x="63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1" name="Picture 5" descr="Picture 5"/>
          <p:cNvPicPr>
            <a:picLocks noChangeAspect="1"/>
          </p:cNvPicPr>
          <p:nvPr/>
        </p:nvPicPr>
        <p:blipFill>
          <a:blip r:embed="rId3"/>
          <a:srcRect b="6"/>
          <a:stretch>
            <a:fillRect/>
          </a:stretch>
        </p:blipFill>
        <p:spPr>
          <a:xfrm>
            <a:off x="1674801" y="1814908"/>
            <a:ext cx="2747465" cy="1833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" y="0"/>
                </a:moveTo>
                <a:cubicBezTo>
                  <a:pt x="251" y="0"/>
                  <a:pt x="0" y="376"/>
                  <a:pt x="0" y="842"/>
                </a:cubicBezTo>
                <a:lnTo>
                  <a:pt x="0" y="20758"/>
                </a:lnTo>
                <a:cubicBezTo>
                  <a:pt x="0" y="21224"/>
                  <a:pt x="251" y="21600"/>
                  <a:pt x="562" y="21600"/>
                </a:cubicBezTo>
                <a:lnTo>
                  <a:pt x="21035" y="21600"/>
                </a:lnTo>
                <a:cubicBezTo>
                  <a:pt x="21346" y="21600"/>
                  <a:pt x="21600" y="21224"/>
                  <a:pt x="21600" y="20758"/>
                </a:cubicBezTo>
                <a:lnTo>
                  <a:pt x="21600" y="842"/>
                </a:lnTo>
                <a:cubicBezTo>
                  <a:pt x="21600" y="376"/>
                  <a:pt x="21346" y="0"/>
                  <a:pt x="21035" y="0"/>
                </a:cubicBezTo>
                <a:lnTo>
                  <a:pt x="56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22" name="Google Shape;300;p17"/>
          <p:cNvSpPr txBox="1"/>
          <p:nvPr/>
        </p:nvSpPr>
        <p:spPr>
          <a:xfrm>
            <a:off x="2852007" y="919939"/>
            <a:ext cx="1894248" cy="498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lnSpc>
                <a:spcPct val="90000"/>
              </a:lnSpc>
              <a:defRPr sz="1500"/>
            </a:pPr>
            <a:r>
              <a:rPr lang="zh-CN" altLang="en-US" dirty="0"/>
              <a:t>宿舍（</a:t>
            </a:r>
            <a:r>
              <a:rPr lang="en-US" altLang="zh-CN" dirty="0"/>
              <a:t>2-4</a:t>
            </a:r>
            <a:r>
              <a:rPr lang="zh-CN" altLang="en-US" dirty="0"/>
              <a:t>人间）</a:t>
            </a:r>
            <a:r>
              <a:rPr dirty="0"/>
              <a:t/>
            </a:r>
            <a:br>
              <a:rPr dirty="0"/>
            </a:br>
            <a:r>
              <a:rPr sz="1600" b="1" dirty="0">
                <a:solidFill>
                  <a:srgbClr val="0070C0"/>
                </a:solidFill>
              </a:rPr>
              <a:t>$15/</a:t>
            </a:r>
            <a:r>
              <a:rPr lang="zh-CN" altLang="en-US" sz="1600" b="1" dirty="0">
                <a:solidFill>
                  <a:srgbClr val="0070C0"/>
                </a:solidFill>
              </a:rPr>
              <a:t>月</a:t>
            </a:r>
            <a:endParaRPr sz="1600" b="1" dirty="0">
              <a:solidFill>
                <a:srgbClr val="0070C0"/>
              </a:solidFill>
            </a:endParaRPr>
          </a:p>
        </p:txBody>
      </p:sp>
      <p:sp>
        <p:nvSpPr>
          <p:cNvPr id="323" name="TextBox 28"/>
          <p:cNvSpPr txBox="1"/>
          <p:nvPr/>
        </p:nvSpPr>
        <p:spPr>
          <a:xfrm>
            <a:off x="4680403" y="919939"/>
            <a:ext cx="2535413" cy="859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1600" b="1">
                <a:solidFill>
                  <a:srgbClr val="0070C0"/>
                </a:solidFill>
              </a:defRPr>
            </a:pPr>
            <a:r>
              <a:rPr dirty="0"/>
              <a:t>$25 </a:t>
            </a:r>
            <a:r>
              <a:rPr lang="zh-CN" altLang="en-US" b="0" dirty="0">
                <a:solidFill>
                  <a:srgbClr val="000000"/>
                </a:solidFill>
              </a:rPr>
              <a:t>交通</a:t>
            </a:r>
            <a:endParaRPr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1600" b="1">
                <a:solidFill>
                  <a:srgbClr val="0070C0"/>
                </a:solidFill>
              </a:defRPr>
            </a:pPr>
            <a:r>
              <a:rPr dirty="0"/>
              <a:t>$150</a:t>
            </a:r>
            <a:r>
              <a:rPr lang="zh-CN" altLang="en-US" dirty="0"/>
              <a:t> 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饮食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1600" b="1">
                <a:solidFill>
                  <a:srgbClr val="0070C0"/>
                </a:solidFill>
              </a:defRPr>
            </a:pPr>
            <a:r>
              <a:rPr dirty="0"/>
              <a:t>$80 </a:t>
            </a:r>
            <a:r>
              <a:rPr lang="zh-CN" altLang="en-US" b="0" dirty="0">
                <a:solidFill>
                  <a:srgbClr val="000000"/>
                </a:solidFill>
              </a:rPr>
              <a:t>娱乐</a:t>
            </a:r>
            <a:endParaRPr b="0" dirty="0">
              <a:solidFill>
                <a:srgbClr val="000000"/>
              </a:solidFill>
            </a:endParaRPr>
          </a:p>
        </p:txBody>
      </p:sp>
      <p:pic>
        <p:nvPicPr>
          <p:cNvPr id="324" name="Picture 3" descr="Picture 3"/>
          <p:cNvPicPr>
            <a:picLocks noChangeAspect="1"/>
          </p:cNvPicPr>
          <p:nvPr/>
        </p:nvPicPr>
        <p:blipFill>
          <a:blip r:embed="rId4"/>
          <a:srcRect b="10"/>
          <a:stretch>
            <a:fillRect/>
          </a:stretch>
        </p:blipFill>
        <p:spPr>
          <a:xfrm>
            <a:off x="4721735" y="1814908"/>
            <a:ext cx="2047876" cy="1476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7" y="0"/>
                </a:moveTo>
                <a:cubicBezTo>
                  <a:pt x="271" y="0"/>
                  <a:pt x="0" y="376"/>
                  <a:pt x="0" y="842"/>
                </a:cubicBezTo>
                <a:lnTo>
                  <a:pt x="0" y="20758"/>
                </a:lnTo>
                <a:cubicBezTo>
                  <a:pt x="0" y="21224"/>
                  <a:pt x="271" y="21600"/>
                  <a:pt x="607" y="21600"/>
                </a:cubicBezTo>
                <a:lnTo>
                  <a:pt x="20993" y="21600"/>
                </a:lnTo>
                <a:cubicBezTo>
                  <a:pt x="21329" y="21600"/>
                  <a:pt x="21600" y="21224"/>
                  <a:pt x="21600" y="20758"/>
                </a:cubicBezTo>
                <a:lnTo>
                  <a:pt x="21600" y="842"/>
                </a:lnTo>
                <a:cubicBezTo>
                  <a:pt x="21600" y="376"/>
                  <a:pt x="21329" y="0"/>
                  <a:pt x="20993" y="0"/>
                </a:cubicBezTo>
                <a:lnTo>
                  <a:pt x="60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5" name="Google Shape;457;p20" descr="Google Shape;457;p20"/>
          <p:cNvPicPr>
            <a:picLocks noChangeAspect="1"/>
          </p:cNvPicPr>
          <p:nvPr/>
        </p:nvPicPr>
        <p:blipFill>
          <a:blip r:embed="rId5"/>
          <a:srcRect t="11853" r="7588" b="4264"/>
          <a:stretch>
            <a:fillRect/>
          </a:stretch>
        </p:blipFill>
        <p:spPr>
          <a:xfrm>
            <a:off x="4721735" y="3462764"/>
            <a:ext cx="3162698" cy="1747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6" y="0"/>
                </a:moveTo>
                <a:cubicBezTo>
                  <a:pt x="209" y="0"/>
                  <a:pt x="0" y="378"/>
                  <a:pt x="0" y="844"/>
                </a:cubicBezTo>
                <a:lnTo>
                  <a:pt x="0" y="20756"/>
                </a:lnTo>
                <a:cubicBezTo>
                  <a:pt x="0" y="21222"/>
                  <a:pt x="209" y="21600"/>
                  <a:pt x="466" y="21600"/>
                </a:cubicBezTo>
                <a:lnTo>
                  <a:pt x="21134" y="21600"/>
                </a:lnTo>
                <a:cubicBezTo>
                  <a:pt x="21391" y="21600"/>
                  <a:pt x="21600" y="21222"/>
                  <a:pt x="21600" y="20756"/>
                </a:cubicBezTo>
                <a:lnTo>
                  <a:pt x="21600" y="844"/>
                </a:lnTo>
                <a:cubicBezTo>
                  <a:pt x="21600" y="378"/>
                  <a:pt x="21391" y="0"/>
                  <a:pt x="21134" y="0"/>
                </a:cubicBezTo>
                <a:lnTo>
                  <a:pt x="46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6" name="Google Shape;440;p19" descr="Google Shape;440;p19"/>
          <p:cNvPicPr>
            <a:picLocks noChangeAspect="1"/>
          </p:cNvPicPr>
          <p:nvPr/>
        </p:nvPicPr>
        <p:blipFill>
          <a:blip r:embed="rId6"/>
          <a:srcRect t="1" r="5" b="7465"/>
          <a:stretch>
            <a:fillRect/>
          </a:stretch>
        </p:blipFill>
        <p:spPr>
          <a:xfrm>
            <a:off x="6925733" y="1814909"/>
            <a:ext cx="2218135" cy="147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0" y="0"/>
                </a:moveTo>
                <a:cubicBezTo>
                  <a:pt x="250" y="0"/>
                  <a:pt x="0" y="376"/>
                  <a:pt x="0" y="842"/>
                </a:cubicBezTo>
                <a:lnTo>
                  <a:pt x="0" y="20758"/>
                </a:lnTo>
                <a:cubicBezTo>
                  <a:pt x="0" y="21224"/>
                  <a:pt x="250" y="21600"/>
                  <a:pt x="560" y="21600"/>
                </a:cubicBezTo>
                <a:lnTo>
                  <a:pt x="21040" y="21600"/>
                </a:lnTo>
                <a:cubicBezTo>
                  <a:pt x="21350" y="21600"/>
                  <a:pt x="21600" y="21224"/>
                  <a:pt x="21600" y="20758"/>
                </a:cubicBezTo>
                <a:lnTo>
                  <a:pt x="21600" y="842"/>
                </a:lnTo>
                <a:cubicBezTo>
                  <a:pt x="21600" y="376"/>
                  <a:pt x="21350" y="0"/>
                  <a:pt x="21040" y="0"/>
                </a:cubicBezTo>
                <a:lnTo>
                  <a:pt x="56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7" name="Picture 3" descr="Picture 3"/>
          <p:cNvPicPr>
            <a:picLocks noChangeAspect="1"/>
          </p:cNvPicPr>
          <p:nvPr/>
        </p:nvPicPr>
        <p:blipFill>
          <a:blip r:embed="rId7"/>
          <a:srcRect l="617" r="24378"/>
          <a:stretch>
            <a:fillRect/>
          </a:stretch>
        </p:blipFill>
        <p:spPr>
          <a:xfrm>
            <a:off x="529095" y="816683"/>
            <a:ext cx="1891905" cy="1891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3" y="0"/>
                  <a:pt x="0" y="4833"/>
                  <a:pt x="0" y="10798"/>
                </a:cubicBezTo>
                <a:cubicBezTo>
                  <a:pt x="0" y="16762"/>
                  <a:pt x="4833" y="21600"/>
                  <a:pt x="10798" y="21600"/>
                </a:cubicBezTo>
                <a:cubicBezTo>
                  <a:pt x="16762" y="21600"/>
                  <a:pt x="21600" y="16762"/>
                  <a:pt x="21600" y="10798"/>
                </a:cubicBezTo>
                <a:cubicBezTo>
                  <a:pt x="21600" y="4833"/>
                  <a:pt x="16762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8" name="TextBox 20"/>
          <p:cNvSpPr txBox="1"/>
          <p:nvPr/>
        </p:nvSpPr>
        <p:spPr>
          <a:xfrm>
            <a:off x="4673755" y="267493"/>
            <a:ext cx="4454624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spcBef>
                <a:spcPts val="400"/>
              </a:spcBef>
              <a:defRPr sz="3200" b="1">
                <a:solidFill>
                  <a:srgbClr val="0072BC"/>
                </a:solidFill>
              </a:defRPr>
            </a:lvl1pPr>
          </a:lstStyle>
          <a:p>
            <a:r>
              <a:rPr lang="zh-CN" altLang="en-US" dirty="0"/>
              <a:t>住宿费用</a:t>
            </a:r>
            <a:endParaRPr dirty="0"/>
          </a:p>
        </p:txBody>
      </p:sp>
      <p:sp>
        <p:nvSpPr>
          <p:cNvPr id="329" name="Овал 3"/>
          <p:cNvSpPr/>
          <p:nvPr/>
        </p:nvSpPr>
        <p:spPr>
          <a:xfrm>
            <a:off x="7162162" y="661237"/>
            <a:ext cx="1468433" cy="1468432"/>
          </a:xfrm>
          <a:prstGeom prst="ellips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TextBox 23"/>
          <p:cNvSpPr txBox="1"/>
          <p:nvPr/>
        </p:nvSpPr>
        <p:spPr>
          <a:xfrm>
            <a:off x="7036672" y="919832"/>
            <a:ext cx="1719413" cy="725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defRPr sz="1400" b="1">
                <a:solidFill>
                  <a:srgbClr val="FFFFFF"/>
                </a:solidFill>
              </a:defRPr>
            </a:pPr>
            <a:r>
              <a:rPr lang="zh-CN" altLang="en-US" dirty="0"/>
              <a:t>共</a:t>
            </a:r>
            <a:endParaRPr dirty="0"/>
          </a:p>
          <a:p>
            <a:pPr algn="ctr">
              <a:lnSpc>
                <a:spcPct val="90000"/>
              </a:lnSpc>
              <a:spcBef>
                <a:spcPts val="400"/>
              </a:spcBef>
              <a:defRPr sz="2800" b="1">
                <a:solidFill>
                  <a:srgbClr val="FFFFFF"/>
                </a:solidFill>
              </a:defRPr>
            </a:pPr>
            <a:r>
              <a:rPr dirty="0"/>
              <a:t>$270 </a:t>
            </a:r>
            <a:r>
              <a:rPr lang="en-US" altLang="zh-CN" dirty="0"/>
              <a:t>/</a:t>
            </a:r>
            <a:r>
              <a:rPr lang="zh-CN" altLang="en-US" dirty="0"/>
              <a:t>月</a:t>
            </a:r>
            <a:endParaRPr sz="16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200"/>
          <p:cNvSpPr txBox="1"/>
          <p:nvPr/>
        </p:nvSpPr>
        <p:spPr>
          <a:xfrm>
            <a:off x="2453189" y="1735091"/>
            <a:ext cx="3827717" cy="80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748">
              <a:defRPr sz="1200">
                <a:solidFill>
                  <a:srgbClr val="FFFFFF"/>
                </a:solidFill>
              </a:defRPr>
            </a:pPr>
            <a:r>
              <a:rPr lang="zh-CN" altLang="en-US" dirty="0"/>
              <a:t>俄罗斯托木斯克市列宁大街</a:t>
            </a:r>
            <a:r>
              <a:rPr lang="en-US" altLang="zh-CN" dirty="0"/>
              <a:t>36</a:t>
            </a:r>
            <a:r>
              <a:rPr lang="zh-CN" altLang="en-US" dirty="0"/>
              <a:t>号，邮编 </a:t>
            </a:r>
            <a:r>
              <a:rPr lang="en-US" altLang="zh-CN" dirty="0"/>
              <a:t>634050</a:t>
            </a:r>
            <a:endParaRPr dirty="0"/>
          </a:p>
          <a:p>
            <a:pPr defTabSz="685748">
              <a:defRPr sz="1200">
                <a:solidFill>
                  <a:srgbClr val="FFFFFF"/>
                </a:solidFill>
              </a:defRPr>
            </a:pPr>
            <a:r>
              <a:rPr lang="zh-CN" altLang="en-US" dirty="0"/>
              <a:t>电话：</a:t>
            </a:r>
            <a:r>
              <a:rPr lang="en-US" altLang="zh-CN" dirty="0"/>
              <a:t>+7 (3822) 529 852</a:t>
            </a:r>
            <a:br>
              <a:rPr lang="en-US" altLang="zh-CN" dirty="0"/>
            </a:br>
            <a:r>
              <a:rPr lang="zh-CN" altLang="en-US" dirty="0"/>
              <a:t>传真：</a:t>
            </a:r>
            <a:r>
              <a:rPr lang="en-US" altLang="zh-CN" dirty="0"/>
              <a:t>+7 (3822) 529 585</a:t>
            </a:r>
          </a:p>
          <a:p>
            <a:pPr defTabSz="685748">
              <a:defRPr sz="1200">
                <a:solidFill>
                  <a:srgbClr val="FFFFFF"/>
                </a:solidFill>
              </a:defRPr>
            </a:pPr>
            <a:r>
              <a:rPr dirty="0"/>
              <a:t>E-mail: </a:t>
            </a:r>
            <a:r>
              <a:rPr b="1" dirty="0" err="1"/>
              <a:t>rector@tsu.ru</a:t>
            </a:r>
            <a:endParaRPr b="1" dirty="0"/>
          </a:p>
        </p:txBody>
      </p:sp>
      <p:sp>
        <p:nvSpPr>
          <p:cNvPr id="333" name="Прямоугольник 2"/>
          <p:cNvSpPr txBox="1"/>
          <p:nvPr/>
        </p:nvSpPr>
        <p:spPr>
          <a:xfrm>
            <a:off x="1988447" y="2894800"/>
            <a:ext cx="1996793" cy="47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1400" b="1">
                <a:solidFill>
                  <a:srgbClr val="FFFFFF"/>
                </a:solidFill>
              </a:defRPr>
            </a:pPr>
            <a:r>
              <a:t>YouTube: </a:t>
            </a:r>
            <a:br/>
            <a:r>
              <a:t>TSU International</a:t>
            </a:r>
          </a:p>
        </p:txBody>
      </p:sp>
      <p:pic>
        <p:nvPicPr>
          <p:cNvPr id="334" name="Picture 3" descr="Picture 3"/>
          <p:cNvPicPr>
            <a:picLocks noChangeAspect="1"/>
          </p:cNvPicPr>
          <p:nvPr/>
        </p:nvPicPr>
        <p:blipFill>
          <a:blip r:embed="rId2"/>
          <a:srcRect l="6272" t="6100" r="5927" b="6099"/>
          <a:stretch>
            <a:fillRect/>
          </a:stretch>
        </p:blipFill>
        <p:spPr>
          <a:xfrm>
            <a:off x="2483768" y="3383118"/>
            <a:ext cx="1006151" cy="1006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96" y="3383119"/>
            <a:ext cx="1006151" cy="100615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Прямоугольник 14"/>
          <p:cNvSpPr txBox="1"/>
          <p:nvPr/>
        </p:nvSpPr>
        <p:spPr>
          <a:xfrm>
            <a:off x="1007928" y="2979686"/>
            <a:ext cx="766289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80000"/>
              </a:lnSpc>
              <a:defRPr sz="1400" b="1">
                <a:solidFill>
                  <a:srgbClr val="FFFFFF"/>
                </a:solidFill>
              </a:defRPr>
            </a:lvl1pPr>
          </a:lstStyle>
          <a:p>
            <a:r>
              <a:t>en.tsu.ru</a:t>
            </a:r>
          </a:p>
        </p:txBody>
      </p:sp>
      <p:pic>
        <p:nvPicPr>
          <p:cNvPr id="337" name="Рисунок 15" descr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53" y="874020"/>
            <a:ext cx="1323434" cy="1514513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200"/>
          <p:cNvSpPr txBox="1"/>
          <p:nvPr/>
        </p:nvSpPr>
        <p:spPr>
          <a:xfrm>
            <a:off x="2453189" y="973405"/>
            <a:ext cx="4717058" cy="6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748">
              <a:defRPr sz="2000" b="1">
                <a:solidFill>
                  <a:srgbClr val="FFFFFF"/>
                </a:solidFill>
              </a:defRPr>
            </a:pPr>
            <a:r>
              <a:rPr lang="zh-CN" altLang="en-US" dirty="0"/>
              <a:t>国家研究型</a:t>
            </a:r>
            <a:endParaRPr lang="en-US" altLang="zh-CN" dirty="0"/>
          </a:p>
          <a:p>
            <a:pPr defTabSz="685748">
              <a:defRPr sz="2000" b="1">
                <a:solidFill>
                  <a:srgbClr val="FFFFFF"/>
                </a:solidFill>
              </a:defRPr>
            </a:pPr>
            <a:r>
              <a:rPr lang="zh-CN" altLang="en-US" dirty="0"/>
              <a:t>托木斯克国立大学</a:t>
            </a:r>
            <a:endParaRPr dirty="0"/>
          </a:p>
        </p:txBody>
      </p:sp>
      <p:sp>
        <p:nvSpPr>
          <p:cNvPr id="339" name="Прямоугольник 3"/>
          <p:cNvSpPr txBox="1"/>
          <p:nvPr/>
        </p:nvSpPr>
        <p:spPr>
          <a:xfrm>
            <a:off x="4299108" y="3808079"/>
            <a:ext cx="339064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20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联系邮箱：</a:t>
            </a:r>
            <a:r>
              <a:rPr dirty="0" err="1"/>
              <a:t>int.admissions@mail.tsu.ru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997" y="1794710"/>
            <a:ext cx="3907515" cy="2232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3" descr="Picture 3"/>
          <p:cNvPicPr>
            <a:picLocks noChangeAspect="1"/>
          </p:cNvPicPr>
          <p:nvPr/>
        </p:nvPicPr>
        <p:blipFill>
          <a:blip r:embed="rId3"/>
          <a:srcRect l="17600" t="7487" r="36589" b="14091"/>
          <a:stretch>
            <a:fillRect/>
          </a:stretch>
        </p:blipFill>
        <p:spPr>
          <a:xfrm>
            <a:off x="-309032" y="0"/>
            <a:ext cx="4491435" cy="514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3" y="0"/>
                </a:moveTo>
                <a:cubicBezTo>
                  <a:pt x="256" y="0"/>
                  <a:pt x="0" y="224"/>
                  <a:pt x="0" y="500"/>
                </a:cubicBezTo>
                <a:lnTo>
                  <a:pt x="0" y="21100"/>
                </a:lnTo>
                <a:cubicBezTo>
                  <a:pt x="0" y="21376"/>
                  <a:pt x="256" y="21600"/>
                  <a:pt x="573" y="21600"/>
                </a:cubicBezTo>
                <a:lnTo>
                  <a:pt x="21027" y="21600"/>
                </a:lnTo>
                <a:cubicBezTo>
                  <a:pt x="21344" y="21600"/>
                  <a:pt x="21600" y="21376"/>
                  <a:pt x="21600" y="21100"/>
                </a:cubicBezTo>
                <a:lnTo>
                  <a:pt x="21600" y="500"/>
                </a:lnTo>
                <a:cubicBezTo>
                  <a:pt x="21600" y="224"/>
                  <a:pt x="21344" y="0"/>
                  <a:pt x="21027" y="0"/>
                </a:cubicBezTo>
                <a:lnTo>
                  <a:pt x="57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2" name="Google Shape;109;p2"/>
          <p:cNvSpPr txBox="1"/>
          <p:nvPr/>
        </p:nvSpPr>
        <p:spPr>
          <a:xfrm rot="1097214">
            <a:off x="5969913" y="3084857"/>
            <a:ext cx="850076" cy="205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>
            <a:lvl1pPr defTabSz="685800">
              <a:defRPr sz="1000" i="1"/>
            </a:lvl1pPr>
          </a:lstStyle>
          <a:p>
            <a:r>
              <a:t>4-hour flight</a:t>
            </a:r>
          </a:p>
        </p:txBody>
      </p:sp>
      <p:sp>
        <p:nvSpPr>
          <p:cNvPr id="203" name="Прямоугольник 131"/>
          <p:cNvSpPr txBox="1"/>
          <p:nvPr/>
        </p:nvSpPr>
        <p:spPr>
          <a:xfrm>
            <a:off x="6778297" y="3253937"/>
            <a:ext cx="483415" cy="225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90" tIns="34290" rIns="34290" bIns="34290">
            <a:spAutoFit/>
          </a:bodyPr>
          <a:lstStyle>
            <a:lvl1pPr>
              <a:defRPr sz="1200" b="1"/>
            </a:lvl1pPr>
          </a:lstStyle>
          <a:p>
            <a:r>
              <a:t>Tomsk</a:t>
            </a:r>
          </a:p>
        </p:txBody>
      </p:sp>
      <p:sp>
        <p:nvSpPr>
          <p:cNvPr id="204" name="Прямая соединительная линия 122"/>
          <p:cNvSpPr/>
          <p:nvPr/>
        </p:nvSpPr>
        <p:spPr>
          <a:xfrm>
            <a:off x="5777053" y="3066284"/>
            <a:ext cx="1224137" cy="441569"/>
          </a:xfrm>
          <a:prstGeom prst="line">
            <a:avLst/>
          </a:prstGeom>
          <a:ln w="6350">
            <a:solidFill>
              <a:srgbClr val="17375E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5" name="Овал 24"/>
          <p:cNvSpPr/>
          <p:nvPr/>
        </p:nvSpPr>
        <p:spPr>
          <a:xfrm>
            <a:off x="4107317" y="195486"/>
            <a:ext cx="1197897" cy="119789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Овал 25"/>
          <p:cNvSpPr/>
          <p:nvPr/>
        </p:nvSpPr>
        <p:spPr>
          <a:xfrm>
            <a:off x="5183059" y="195486"/>
            <a:ext cx="1197897" cy="119789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Овал 26"/>
          <p:cNvSpPr/>
          <p:nvPr/>
        </p:nvSpPr>
        <p:spPr>
          <a:xfrm>
            <a:off x="6258802" y="195486"/>
            <a:ext cx="1197897" cy="119789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Овал 5"/>
          <p:cNvSpPr/>
          <p:nvPr/>
        </p:nvSpPr>
        <p:spPr>
          <a:xfrm>
            <a:off x="7334545" y="195486"/>
            <a:ext cx="1197897" cy="119789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  <a:effectLst>
            <a:reflection endPos="40000" dir="5400000" sy="-100000" algn="bl" rotWithShape="0"/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Прямоугольник 127"/>
          <p:cNvSpPr txBox="1"/>
          <p:nvPr/>
        </p:nvSpPr>
        <p:spPr>
          <a:xfrm>
            <a:off x="4524799" y="1537626"/>
            <a:ext cx="3907515" cy="42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7" tIns="45717" rIns="45717" bIns="45717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西伯利亚的学生与科学之都</a:t>
            </a:r>
            <a:endParaRPr dirty="0"/>
          </a:p>
        </p:txBody>
      </p:sp>
      <p:sp>
        <p:nvSpPr>
          <p:cNvPr id="210" name="Google Shape;113;p2"/>
          <p:cNvSpPr/>
          <p:nvPr/>
        </p:nvSpPr>
        <p:spPr>
          <a:xfrm>
            <a:off x="5692978" y="2988927"/>
            <a:ext cx="155924" cy="14749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Google Shape;114;p2"/>
          <p:cNvSpPr/>
          <p:nvPr/>
        </p:nvSpPr>
        <p:spPr>
          <a:xfrm>
            <a:off x="6972730" y="3477436"/>
            <a:ext cx="60475" cy="60837"/>
          </a:xfrm>
          <a:prstGeom prst="ellips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Google Shape;104;p2"/>
          <p:cNvSpPr txBox="1"/>
          <p:nvPr/>
        </p:nvSpPr>
        <p:spPr>
          <a:xfrm>
            <a:off x="4432908" y="2987354"/>
            <a:ext cx="4518821" cy="109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defRPr sz="2000" b="1">
                <a:solidFill>
                  <a:srgbClr val="0070C0"/>
                </a:solidFill>
              </a:defRPr>
            </a:pPr>
            <a:r>
              <a:rPr lang="en-US" altLang="zh-CN" dirty="0"/>
              <a:t>6</a:t>
            </a:r>
            <a:r>
              <a:rPr lang="zh-CN" altLang="en-US" dirty="0"/>
              <a:t>所大学</a:t>
            </a:r>
            <a:endParaRPr dirty="0"/>
          </a:p>
          <a:p>
            <a:pPr>
              <a:lnSpc>
                <a:spcPct val="80000"/>
              </a:lnSpc>
              <a:spcBef>
                <a:spcPts val="1000"/>
              </a:spcBef>
              <a:defRPr sz="2000" b="1">
                <a:solidFill>
                  <a:srgbClr val="0070C0"/>
                </a:solidFill>
              </a:defRPr>
            </a:pPr>
            <a:r>
              <a:rPr dirty="0"/>
              <a:t>2 </a:t>
            </a:r>
            <a:r>
              <a:rPr lang="zh-CN" altLang="en-US" dirty="0"/>
              <a:t>所民办高等教育机构</a:t>
            </a:r>
            <a:endParaRPr dirty="0"/>
          </a:p>
          <a:p>
            <a:pPr>
              <a:lnSpc>
                <a:spcPct val="80000"/>
              </a:lnSpc>
              <a:spcBef>
                <a:spcPts val="1000"/>
              </a:spcBef>
              <a:defRPr sz="2000" b="1">
                <a:solidFill>
                  <a:srgbClr val="0070C0"/>
                </a:solidFill>
              </a:defRPr>
            </a:pPr>
            <a:r>
              <a:rPr dirty="0"/>
              <a:t>4 </a:t>
            </a:r>
            <a:r>
              <a:rPr lang="zh-CN" altLang="en-US" dirty="0"/>
              <a:t>所外地高校的分校</a:t>
            </a:r>
            <a:endParaRPr sz="1400" b="0" dirty="0">
              <a:solidFill>
                <a:srgbClr val="000000"/>
              </a:solidFill>
            </a:endParaRPr>
          </a:p>
        </p:txBody>
      </p:sp>
      <p:sp>
        <p:nvSpPr>
          <p:cNvPr id="213" name="Прямоугольник 30"/>
          <p:cNvSpPr txBox="1"/>
          <p:nvPr/>
        </p:nvSpPr>
        <p:spPr>
          <a:xfrm>
            <a:off x="4524800" y="2252945"/>
            <a:ext cx="3354044" cy="590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7" tIns="45717" rIns="45717" bIns="45717">
            <a:spAutoFit/>
          </a:bodyPr>
          <a:lstStyle>
            <a:lvl1pPr>
              <a:lnSpc>
                <a:spcPct val="90000"/>
              </a:lnSpc>
            </a:lvl1pPr>
          </a:lstStyle>
          <a:p>
            <a:r>
              <a:rPr lang="zh-CN" altLang="en-US" dirty="0"/>
              <a:t>人口</a:t>
            </a:r>
            <a:r>
              <a:rPr lang="en-US" altLang="zh-CN" dirty="0"/>
              <a:t>&gt;55</a:t>
            </a:r>
            <a:r>
              <a:rPr lang="zh-CN" altLang="en-US" dirty="0"/>
              <a:t>万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Прямоугольник 43"/>
          <p:cNvSpPr txBox="1"/>
          <p:nvPr/>
        </p:nvSpPr>
        <p:spPr>
          <a:xfrm>
            <a:off x="5065826" y="1366572"/>
            <a:ext cx="1524327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100" b="1">
                <a:solidFill>
                  <a:srgbClr val="0070C0"/>
                </a:solidFill>
              </a:defRPr>
            </a:pPr>
            <a:r>
              <a:rPr lang="zh-CN" altLang="en-US" dirty="0"/>
              <a:t>金永南</a:t>
            </a:r>
            <a:endParaRPr dirty="0"/>
          </a:p>
          <a:p>
            <a:pPr>
              <a:lnSpc>
                <a:spcPct val="90000"/>
              </a:lnSpc>
              <a:defRPr sz="1100"/>
            </a:pPr>
            <a:endParaRPr lang="en-US" altLang="zh-CN" dirty="0"/>
          </a:p>
          <a:p>
            <a:pPr>
              <a:lnSpc>
                <a:spcPct val="90000"/>
              </a:lnSpc>
              <a:defRPr sz="1100"/>
            </a:pPr>
            <a:r>
              <a:rPr lang="zh-CN" altLang="en-US" dirty="0"/>
              <a:t>朝鲜最高人民会议常任委员会委员长（</a:t>
            </a:r>
            <a:r>
              <a:rPr lang="en-US" altLang="zh-CN" dirty="0"/>
              <a:t>1998–2019</a:t>
            </a:r>
            <a:r>
              <a:rPr lang="zh-CN" altLang="en-US" dirty="0"/>
              <a:t>）</a:t>
            </a:r>
            <a:endParaRPr dirty="0"/>
          </a:p>
        </p:txBody>
      </p:sp>
      <p:sp>
        <p:nvSpPr>
          <p:cNvPr id="216" name="Прямоугольник 44"/>
          <p:cNvSpPr txBox="1"/>
          <p:nvPr/>
        </p:nvSpPr>
        <p:spPr>
          <a:xfrm>
            <a:off x="5065826" y="2760372"/>
            <a:ext cx="1423497" cy="70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100" b="1">
                <a:solidFill>
                  <a:srgbClr val="0070C0"/>
                </a:solidFill>
              </a:defRPr>
            </a:pPr>
            <a:r>
              <a:rPr lang="zh-CN" altLang="en-US" dirty="0"/>
              <a:t>齐奈达</a:t>
            </a:r>
            <a:r>
              <a:rPr lang="en-US" altLang="zh-CN" dirty="0"/>
              <a:t>·</a:t>
            </a:r>
            <a:r>
              <a:rPr lang="zh-CN" altLang="en-US" dirty="0"/>
              <a:t>格雷恰尼</a:t>
            </a:r>
            <a:endParaRPr lang="en-US" altLang="zh-CN" dirty="0"/>
          </a:p>
          <a:p>
            <a:pPr>
              <a:lnSpc>
                <a:spcPct val="90000"/>
              </a:lnSpc>
              <a:defRPr sz="1100" b="1">
                <a:solidFill>
                  <a:srgbClr val="0070C0"/>
                </a:solidFill>
              </a:defRPr>
            </a:pPr>
            <a:endParaRPr lang="en-US" altLang="zh-CN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>
              <a:lnSpc>
                <a:spcPct val="90000"/>
              </a:lnSpc>
              <a:defRPr sz="1100" b="1">
                <a:solidFill>
                  <a:srgbClr val="0070C0"/>
                </a:solidFill>
              </a:defRPr>
            </a:pP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摩尔多瓦共和国议会议长</a:t>
            </a:r>
            <a:endParaRPr dirty="0"/>
          </a:p>
        </p:txBody>
      </p:sp>
      <p:sp>
        <p:nvSpPr>
          <p:cNvPr id="217" name="Прямоугольник 46"/>
          <p:cNvSpPr txBox="1"/>
          <p:nvPr/>
        </p:nvSpPr>
        <p:spPr>
          <a:xfrm>
            <a:off x="5065826" y="3984869"/>
            <a:ext cx="1327127" cy="70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100" b="1">
                <a:solidFill>
                  <a:srgbClr val="0070C0"/>
                </a:solidFill>
              </a:defRPr>
            </a:pPr>
            <a:r>
              <a:rPr lang="zh-CN" altLang="en-US" dirty="0"/>
              <a:t>图拉赫</a:t>
            </a:r>
            <a:r>
              <a:rPr lang="en-US" altLang="zh-CN" dirty="0"/>
              <a:t>·</a:t>
            </a:r>
            <a:r>
              <a:rPr lang="zh-CN" altLang="en-US" dirty="0"/>
              <a:t>帕尔塔亚纳</a:t>
            </a:r>
            <a:endParaRPr dirty="0"/>
          </a:p>
          <a:p>
            <a:pPr>
              <a:lnSpc>
                <a:spcPct val="90000"/>
              </a:lnSpc>
              <a:defRPr sz="1100"/>
            </a:pPr>
            <a:endParaRPr lang="en-US" altLang="zh-CN" dirty="0"/>
          </a:p>
          <a:p>
            <a:pPr>
              <a:lnSpc>
                <a:spcPct val="90000"/>
              </a:lnSpc>
              <a:defRPr sz="1100"/>
            </a:pPr>
            <a:r>
              <a:rPr lang="zh-CN" altLang="en-US" dirty="0"/>
              <a:t>知名博主（</a:t>
            </a:r>
            <a:r>
              <a:rPr lang="en" dirty="0"/>
              <a:t>YouTube</a:t>
            </a:r>
            <a:r>
              <a:rPr lang="zh-CN" altLang="en-US" dirty="0"/>
              <a:t>订阅数</a:t>
            </a:r>
            <a:r>
              <a:rPr lang="en-US" altLang="zh-CN" dirty="0"/>
              <a:t>164</a:t>
            </a:r>
            <a:r>
              <a:rPr lang="zh-CN" altLang="en-US" dirty="0"/>
              <a:t>万</a:t>
            </a:r>
            <a:endParaRPr dirty="0"/>
          </a:p>
        </p:txBody>
      </p:sp>
      <p:pic>
        <p:nvPicPr>
          <p:cNvPr id="21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659585"/>
            <a:ext cx="937464" cy="749972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Прямоугольник 15"/>
          <p:cNvSpPr txBox="1"/>
          <p:nvPr/>
        </p:nvSpPr>
        <p:spPr>
          <a:xfrm>
            <a:off x="1561037" y="1720906"/>
            <a:ext cx="2326059" cy="2258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1555" tIns="51555" rIns="51555" bIns="51555">
            <a:spAutoFit/>
          </a:bodyPr>
          <a:lstStyle/>
          <a:p>
            <a:pPr>
              <a:defRPr sz="1000" b="1">
                <a:solidFill>
                  <a:srgbClr val="226DAE"/>
                </a:solidFill>
              </a:defRPr>
            </a:pPr>
            <a:r>
              <a:rPr dirty="0"/>
              <a:t>1. </a:t>
            </a:r>
            <a:r>
              <a:rPr lang="zh-CN" altLang="en-US" sz="1000" b="1" dirty="0">
                <a:solidFill>
                  <a:srgbClr val="226DAE"/>
                </a:solidFill>
              </a:rPr>
              <a:t>门捷列夫（化学家）</a:t>
            </a:r>
            <a:r>
              <a:rPr lang="zh-CN" altLang="en-US" b="0" dirty="0">
                <a:solidFill>
                  <a:srgbClr val="000000"/>
                </a:solidFill>
              </a:rPr>
              <a:t>起草了托国立的大学章程</a:t>
            </a:r>
            <a:endParaRPr b="0" dirty="0">
              <a:solidFill>
                <a:srgbClr val="000000"/>
              </a:solidFill>
            </a:endParaRPr>
          </a:p>
          <a:p>
            <a:pPr>
              <a:defRPr sz="1000"/>
            </a:pPr>
            <a:endParaRPr b="0" dirty="0">
              <a:solidFill>
                <a:srgbClr val="000000"/>
              </a:solidFill>
            </a:endParaRPr>
          </a:p>
          <a:p>
            <a:pPr>
              <a:defRPr sz="1000" b="1">
                <a:solidFill>
                  <a:srgbClr val="226DAE"/>
                </a:solidFill>
              </a:defRPr>
            </a:pPr>
            <a:r>
              <a:rPr dirty="0"/>
              <a:t>2. </a:t>
            </a:r>
            <a:r>
              <a:rPr lang="zh-CN" altLang="en-US" dirty="0"/>
              <a:t>伊万</a:t>
            </a:r>
            <a:r>
              <a:rPr lang="en-US" altLang="zh-CN" dirty="0"/>
              <a:t>·</a:t>
            </a:r>
            <a:r>
              <a:rPr lang="zh-CN" altLang="en-US" dirty="0"/>
              <a:t>巴甫洛夫</a:t>
            </a:r>
            <a:r>
              <a:rPr lang="en-US" altLang="zh-CN" b="0" dirty="0">
                <a:solidFill>
                  <a:srgbClr val="000000"/>
                </a:solidFill>
              </a:rPr>
              <a:t>1888</a:t>
            </a:r>
            <a:r>
              <a:rPr lang="zh-CN" altLang="en-US" b="0" dirty="0">
                <a:solidFill>
                  <a:srgbClr val="000000"/>
                </a:solidFill>
              </a:rPr>
              <a:t>年被选为托大教授</a:t>
            </a:r>
            <a:endParaRPr b="0" dirty="0">
              <a:solidFill>
                <a:srgbClr val="000000"/>
              </a:solidFill>
            </a:endParaRPr>
          </a:p>
          <a:p>
            <a:pPr>
              <a:defRPr sz="1000" b="1">
                <a:solidFill>
                  <a:srgbClr val="226DAE"/>
                </a:solidFill>
              </a:defRPr>
            </a:pPr>
            <a:endParaRPr b="0" dirty="0">
              <a:solidFill>
                <a:srgbClr val="000000"/>
              </a:solidFill>
            </a:endParaRPr>
          </a:p>
          <a:p>
            <a:pPr>
              <a:defRPr sz="1000" b="1">
                <a:solidFill>
                  <a:srgbClr val="226DAE"/>
                </a:solidFill>
              </a:defRPr>
            </a:pPr>
            <a:r>
              <a:rPr dirty="0"/>
              <a:t>3.</a:t>
            </a:r>
            <a:r>
              <a:rPr lang="zh-CN" altLang="en-US" dirty="0"/>
              <a:t>尼古拉</a:t>
            </a:r>
            <a:r>
              <a:rPr lang="en-US" altLang="zh-CN" dirty="0"/>
              <a:t>·</a:t>
            </a:r>
            <a:r>
              <a:rPr lang="zh-CN" altLang="en-US" dirty="0"/>
              <a:t>谢苗诺夫</a:t>
            </a:r>
            <a:r>
              <a:rPr lang="en-US" altLang="zh-CN" b="0" dirty="0">
                <a:solidFill>
                  <a:srgbClr val="000000"/>
                </a:solidFill>
              </a:rPr>
              <a:t>1919–1920</a:t>
            </a:r>
            <a:r>
              <a:rPr lang="zh-CN" altLang="en-US" b="0" dirty="0">
                <a:solidFill>
                  <a:srgbClr val="000000"/>
                </a:solidFill>
              </a:rPr>
              <a:t>年在托大任教</a:t>
            </a:r>
            <a:endParaRPr b="0" dirty="0">
              <a:solidFill>
                <a:srgbClr val="000000"/>
              </a:solidFill>
            </a:endParaRPr>
          </a:p>
          <a:p>
            <a:pPr>
              <a:defRPr sz="1000"/>
            </a:pPr>
            <a:endParaRPr b="0" dirty="0">
              <a:solidFill>
                <a:srgbClr val="000000"/>
              </a:solidFill>
            </a:endParaRPr>
          </a:p>
          <a:p>
            <a:pPr>
              <a:defRPr sz="1000" b="1">
                <a:solidFill>
                  <a:srgbClr val="226DAE"/>
                </a:solidFill>
              </a:defRPr>
            </a:pPr>
            <a:r>
              <a:rPr dirty="0"/>
              <a:t>4.</a:t>
            </a:r>
            <a:r>
              <a:rPr lang="zh-CN" altLang="en-US" dirty="0"/>
              <a:t>让</a:t>
            </a:r>
            <a:r>
              <a:rPr lang="en-US" altLang="zh-CN" dirty="0"/>
              <a:t>·</a:t>
            </a:r>
            <a:r>
              <a:rPr lang="zh-CN" altLang="en-US" dirty="0"/>
              <a:t>亨利</a:t>
            </a:r>
            <a:r>
              <a:rPr lang="en-US" altLang="zh-CN" dirty="0"/>
              <a:t>·</a:t>
            </a:r>
            <a:r>
              <a:rPr lang="zh-CN" altLang="en-US" dirty="0"/>
              <a:t>杜南</a:t>
            </a:r>
            <a:r>
              <a:rPr b="0" dirty="0">
                <a:solidFill>
                  <a:srgbClr val="000000"/>
                </a:solidFill>
              </a:rPr>
              <a:t>,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zh-CN" altLang="en-US" b="0" dirty="0">
                <a:solidFill>
                  <a:srgbClr val="000000"/>
                </a:solidFill>
              </a:rPr>
              <a:t>红十字会创始人，首届诺贝尔和平奖得主（</a:t>
            </a:r>
            <a:r>
              <a:rPr lang="en-US" altLang="zh-CN" b="0" dirty="0">
                <a:solidFill>
                  <a:srgbClr val="000000"/>
                </a:solidFill>
              </a:rPr>
              <a:t>1901</a:t>
            </a:r>
            <a:r>
              <a:rPr lang="zh-CN" altLang="en-US" b="0" dirty="0">
                <a:solidFill>
                  <a:srgbClr val="000000"/>
                </a:solidFill>
              </a:rPr>
              <a:t>），托国立的名誉成员</a:t>
            </a:r>
            <a:endParaRPr b="0" dirty="0">
              <a:solidFill>
                <a:srgbClr val="000000"/>
              </a:solidFill>
            </a:endParaRPr>
          </a:p>
          <a:p>
            <a:pPr>
              <a:defRPr sz="1000"/>
            </a:pPr>
            <a:endParaRPr b="0" dirty="0">
              <a:solidFill>
                <a:srgbClr val="000000"/>
              </a:solidFill>
            </a:endParaRPr>
          </a:p>
          <a:p>
            <a:pPr>
              <a:defRPr sz="1000" b="1">
                <a:solidFill>
                  <a:srgbClr val="226DAE"/>
                </a:solidFill>
              </a:defRPr>
            </a:pPr>
            <a:r>
              <a:rPr dirty="0"/>
              <a:t>5.</a:t>
            </a:r>
            <a:r>
              <a:rPr lang="zh-CN" altLang="en-US" dirty="0"/>
              <a:t>若列斯</a:t>
            </a:r>
            <a:r>
              <a:rPr lang="en-US" altLang="zh-CN" dirty="0"/>
              <a:t>·</a:t>
            </a:r>
            <a:r>
              <a:rPr lang="zh-CN" altLang="en-US" dirty="0"/>
              <a:t>阿尔费罗夫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因半导体异质结研究获得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2000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年诺贝尔物理学奖</a:t>
            </a:r>
            <a:endParaRPr b="0" dirty="0">
              <a:solidFill>
                <a:srgbClr val="000000"/>
              </a:solidFill>
            </a:endParaRPr>
          </a:p>
        </p:txBody>
      </p:sp>
      <p:sp>
        <p:nvSpPr>
          <p:cNvPr id="220" name="Shape 184"/>
          <p:cNvSpPr txBox="1">
            <a:spLocks noGrp="1"/>
          </p:cNvSpPr>
          <p:nvPr>
            <p:ph type="sldNum" sz="quarter" idx="4294967295"/>
          </p:nvPr>
        </p:nvSpPr>
        <p:spPr>
          <a:xfrm>
            <a:off x="9626202" y="7682131"/>
            <a:ext cx="187816" cy="2581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300"/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221" name="Picture 3" descr="Picture 3"/>
          <p:cNvPicPr>
            <a:picLocks noChangeAspect="1"/>
          </p:cNvPicPr>
          <p:nvPr/>
        </p:nvPicPr>
        <p:blipFill>
          <a:blip r:embed="rId3"/>
          <a:srcRect t="14358" b="14343"/>
          <a:stretch>
            <a:fillRect/>
          </a:stretch>
        </p:blipFill>
        <p:spPr>
          <a:xfrm>
            <a:off x="537226" y="1212793"/>
            <a:ext cx="792002" cy="792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4" name="Овал 1"/>
          <p:cNvGrpSpPr/>
          <p:nvPr/>
        </p:nvGrpSpPr>
        <p:grpSpPr>
          <a:xfrm>
            <a:off x="1187624" y="1673654"/>
            <a:ext cx="252001" cy="252001"/>
            <a:chOff x="0" y="0"/>
            <a:chExt cx="252000" cy="252000"/>
          </a:xfrm>
        </p:grpSpPr>
        <p:sp>
          <p:nvSpPr>
            <p:cNvPr id="222" name="Circle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rgbClr val="226DAE"/>
            </a:solidFill>
            <a:ln w="25400" cap="flat">
              <a:solidFill>
                <a:srgbClr val="226DA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3" name="1"/>
            <p:cNvSpPr txBox="1"/>
            <p:nvPr/>
          </p:nvSpPr>
          <p:spPr>
            <a:xfrm>
              <a:off x="95322" y="62499"/>
              <a:ext cx="613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225" name="Прямоугольник 27"/>
          <p:cNvSpPr txBox="1"/>
          <p:nvPr/>
        </p:nvSpPr>
        <p:spPr>
          <a:xfrm>
            <a:off x="7516577" y="3661457"/>
            <a:ext cx="243620" cy="292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1555" tIns="51555" rIns="51555" bIns="51555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pic>
        <p:nvPicPr>
          <p:cNvPr id="226" name="Picture 2" descr="Picture 2"/>
          <p:cNvPicPr>
            <a:picLocks noChangeAspect="1"/>
          </p:cNvPicPr>
          <p:nvPr/>
        </p:nvPicPr>
        <p:blipFill>
          <a:blip r:embed="rId4"/>
          <a:srcRect t="4048" b="24991"/>
          <a:stretch>
            <a:fillRect/>
          </a:stretch>
        </p:blipFill>
        <p:spPr>
          <a:xfrm>
            <a:off x="537225" y="1925654"/>
            <a:ext cx="792001" cy="79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7" name="Заголовок 1"/>
          <p:cNvSpPr txBox="1"/>
          <p:nvPr/>
        </p:nvSpPr>
        <p:spPr>
          <a:xfrm>
            <a:off x="4229399" y="894308"/>
            <a:ext cx="2972608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b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知名校友</a:t>
            </a:r>
            <a:endParaRPr dirty="0"/>
          </a:p>
        </p:txBody>
      </p:sp>
      <p:sp>
        <p:nvSpPr>
          <p:cNvPr id="228" name="Прямоугольник 36"/>
          <p:cNvSpPr txBox="1"/>
          <p:nvPr/>
        </p:nvSpPr>
        <p:spPr>
          <a:xfrm>
            <a:off x="6489322" y="1290671"/>
            <a:ext cx="2654677" cy="2913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3 </a:t>
            </a:r>
            <a:r>
              <a:rPr lang="zh-CN" altLang="en-US" dirty="0"/>
              <a:t>位前总理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2 </a:t>
            </a:r>
            <a:r>
              <a:rPr lang="zh-CN" altLang="en-US" dirty="0"/>
              <a:t>位特命全权大使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2 </a:t>
            </a:r>
            <a:r>
              <a:rPr lang="zh-CN" altLang="en-US" dirty="0"/>
              <a:t>位现任州长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1 </a:t>
            </a:r>
            <a:r>
              <a:rPr lang="zh-CN" altLang="en-US" dirty="0"/>
              <a:t>位俄罗斯宪法法院代理院长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2 </a:t>
            </a:r>
            <a:r>
              <a:rPr lang="zh-CN" altLang="en-US" dirty="0"/>
              <a:t>位宪法法院法官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8 </a:t>
            </a:r>
            <a:r>
              <a:rPr lang="zh-CN" altLang="en-US" dirty="0"/>
              <a:t>位俄罗斯最高法院成员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1 </a:t>
            </a:r>
            <a:r>
              <a:rPr lang="zh-CN" altLang="en-US" dirty="0"/>
              <a:t>位全国顶尖公立广播电视公司创始人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10 </a:t>
            </a:r>
            <a:r>
              <a:rPr lang="zh-CN" altLang="en-US" dirty="0"/>
              <a:t>位俄罗斯及独联体高校校长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en-US" altLang="zh-CN" dirty="0"/>
              <a:t>1</a:t>
            </a:r>
            <a:r>
              <a:rPr lang="zh-CN" altLang="en-US" dirty="0"/>
              <a:t>位莫斯科市检察官</a:t>
            </a:r>
            <a:endParaRPr lang="en-US" altLang="zh-CN" dirty="0"/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zh-CN" altLang="en-US" dirty="0"/>
              <a:t>创办盈利超过</a:t>
            </a:r>
            <a:r>
              <a:rPr lang="en-US" altLang="zh-CN" dirty="0"/>
              <a:t>10</a:t>
            </a:r>
            <a:r>
              <a:rPr lang="zh-CN" altLang="en-US" dirty="0"/>
              <a:t>亿卢布企业的校友：</a:t>
            </a:r>
            <a:r>
              <a:rPr lang="en-US" altLang="zh-CN" dirty="0"/>
              <a:t>3</a:t>
            </a:r>
            <a:r>
              <a:rPr lang="zh-CN" altLang="en-US" dirty="0"/>
              <a:t>人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zh-CN" altLang="en-US" dirty="0"/>
              <a:t>盈利超过</a:t>
            </a:r>
            <a:r>
              <a:rPr lang="en-US" altLang="zh-CN" dirty="0"/>
              <a:t>1</a:t>
            </a:r>
            <a:r>
              <a:rPr lang="zh-CN" altLang="en-US" dirty="0"/>
              <a:t>亿卢布的企业创始人：</a:t>
            </a:r>
            <a:r>
              <a:rPr lang="en-US" altLang="zh-CN" dirty="0"/>
              <a:t>9</a:t>
            </a:r>
            <a:r>
              <a:rPr lang="zh-CN" altLang="en-US" dirty="0"/>
              <a:t>人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zh-CN" altLang="en-US" dirty="0"/>
              <a:t>盈利超</a:t>
            </a:r>
            <a:r>
              <a:rPr lang="zh-CN" altLang="en-US" dirty="0" smtClean="0"/>
              <a:t>过</a:t>
            </a:r>
            <a:r>
              <a:rPr lang="en-US" altLang="zh-CN" dirty="0"/>
              <a:t>4</a:t>
            </a:r>
            <a:r>
              <a:rPr lang="en-US" altLang="zh-CN" smtClean="0"/>
              <a:t>00</a:t>
            </a:r>
            <a:r>
              <a:rPr lang="zh-CN" altLang="en-US" dirty="0"/>
              <a:t>万卢布的企业创始人：</a:t>
            </a:r>
            <a:r>
              <a:rPr lang="en-US" altLang="zh-CN" dirty="0"/>
              <a:t>18</a:t>
            </a:r>
            <a:r>
              <a:rPr lang="zh-CN" altLang="en-US" dirty="0"/>
              <a:t>人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r>
              <a:rPr lang="zh-CN" altLang="en-US" dirty="0"/>
              <a:t>超过百万粉丝的博主：</a:t>
            </a:r>
            <a:r>
              <a:rPr lang="en-US" altLang="zh-CN" dirty="0"/>
              <a:t>2</a:t>
            </a:r>
            <a:r>
              <a:rPr lang="zh-CN" altLang="en-US" dirty="0"/>
              <a:t>人</a:t>
            </a:r>
          </a:p>
          <a:p>
            <a:pPr marL="144000" indent="-144000">
              <a:spcBef>
                <a:spcPts val="400"/>
              </a:spcBef>
              <a:buClr>
                <a:srgbClr val="0070C0"/>
              </a:buClr>
              <a:buSzPct val="100000"/>
              <a:buChar char="▪"/>
              <a:defRPr sz="1000"/>
            </a:pPr>
            <a:endParaRPr dirty="0"/>
          </a:p>
        </p:txBody>
      </p:sp>
      <p:pic>
        <p:nvPicPr>
          <p:cNvPr id="229" name="Рисунок 41" descr="Рисунок 41"/>
          <p:cNvPicPr>
            <a:picLocks noChangeAspect="1"/>
          </p:cNvPicPr>
          <p:nvPr/>
        </p:nvPicPr>
        <p:blipFill>
          <a:blip r:embed="rId5"/>
          <a:srcRect l="492" t="4022" r="3871" b="33217"/>
          <a:stretch>
            <a:fillRect/>
          </a:stretch>
        </p:blipFill>
        <p:spPr>
          <a:xfrm>
            <a:off x="4195108" y="1390634"/>
            <a:ext cx="792164" cy="79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" name="Рисунок 42" descr="Рисунок 42"/>
          <p:cNvPicPr>
            <a:picLocks noChangeAspect="1"/>
          </p:cNvPicPr>
          <p:nvPr/>
        </p:nvPicPr>
        <p:blipFill>
          <a:blip r:embed="rId6"/>
          <a:srcRect l="20133" t="2619" r="17087" b="3288"/>
          <a:stretch>
            <a:fillRect/>
          </a:stretch>
        </p:blipFill>
        <p:spPr>
          <a:xfrm>
            <a:off x="4195108" y="2795948"/>
            <a:ext cx="792164" cy="792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1" name="Овал 2"/>
          <p:cNvSpPr/>
          <p:nvPr/>
        </p:nvSpPr>
        <p:spPr>
          <a:xfrm>
            <a:off x="4195109" y="4015907"/>
            <a:ext cx="792001" cy="792001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Прямоугольник 45"/>
          <p:cNvSpPr txBox="1"/>
          <p:nvPr/>
        </p:nvSpPr>
        <p:spPr>
          <a:xfrm>
            <a:off x="477767" y="154900"/>
            <a:ext cx="76489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72BC"/>
                </a:solidFill>
              </a:defRPr>
            </a:lvl1pPr>
          </a:lstStyle>
          <a:p>
            <a:r>
              <a:rPr lang="zh-CN" altLang="en-US" dirty="0"/>
              <a:t>知名校友与荣誉人物</a:t>
            </a:r>
            <a:endParaRPr dirty="0"/>
          </a:p>
        </p:txBody>
      </p:sp>
      <p:sp>
        <p:nvSpPr>
          <p:cNvPr id="233" name="Text Box 18"/>
          <p:cNvSpPr txBox="1"/>
          <p:nvPr/>
        </p:nvSpPr>
        <p:spPr>
          <a:xfrm>
            <a:off x="430485" y="859456"/>
            <a:ext cx="3100738" cy="381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1555" tIns="51555" rIns="51555" bIns="51555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托国立诺贝尔奖获得者</a:t>
            </a:r>
            <a:endParaRPr dirty="0"/>
          </a:p>
        </p:txBody>
      </p:sp>
      <p:pic>
        <p:nvPicPr>
          <p:cNvPr id="234" name="Picture 5" descr="Picture 5"/>
          <p:cNvPicPr>
            <a:picLocks noChangeAspect="1"/>
          </p:cNvPicPr>
          <p:nvPr/>
        </p:nvPicPr>
        <p:blipFill>
          <a:blip r:embed="rId8"/>
          <a:srcRect t="13479" b="17860"/>
          <a:stretch>
            <a:fillRect/>
          </a:stretch>
        </p:blipFill>
        <p:spPr>
          <a:xfrm>
            <a:off x="537225" y="2638513"/>
            <a:ext cx="792001" cy="792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" name="Picture 2" descr="Picture 2"/>
          <p:cNvPicPr>
            <a:picLocks noChangeAspect="1"/>
          </p:cNvPicPr>
          <p:nvPr/>
        </p:nvPicPr>
        <p:blipFill>
          <a:blip r:embed="rId9"/>
          <a:srcRect t="16652" b="16638"/>
          <a:stretch>
            <a:fillRect/>
          </a:stretch>
        </p:blipFill>
        <p:spPr>
          <a:xfrm>
            <a:off x="537225" y="3351374"/>
            <a:ext cx="792001" cy="79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" name="Picture 2" descr="Picture 2"/>
          <p:cNvPicPr>
            <a:picLocks noChangeAspect="1"/>
          </p:cNvPicPr>
          <p:nvPr/>
        </p:nvPicPr>
        <p:blipFill>
          <a:blip r:embed="rId10"/>
          <a:srcRect t="14776" b="14761"/>
          <a:stretch>
            <a:fillRect/>
          </a:stretch>
        </p:blipFill>
        <p:spPr>
          <a:xfrm>
            <a:off x="537225" y="4064233"/>
            <a:ext cx="792001" cy="79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3"/>
                  <a:pt x="4837" y="21600"/>
                  <a:pt x="10800" y="21600"/>
                </a:cubicBezTo>
                <a:cubicBezTo>
                  <a:pt x="16763" y="21600"/>
                  <a:pt x="21600" y="16763"/>
                  <a:pt x="21600" y="10800"/>
                </a:cubicBezTo>
                <a:cubicBezTo>
                  <a:pt x="21600" y="4837"/>
                  <a:pt x="167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9" name="Овал 33"/>
          <p:cNvGrpSpPr/>
          <p:nvPr/>
        </p:nvGrpSpPr>
        <p:grpSpPr>
          <a:xfrm>
            <a:off x="1187624" y="2393352"/>
            <a:ext cx="252001" cy="252001"/>
            <a:chOff x="0" y="0"/>
            <a:chExt cx="252000" cy="252000"/>
          </a:xfrm>
        </p:grpSpPr>
        <p:sp>
          <p:nvSpPr>
            <p:cNvPr id="237" name="Circle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rgbClr val="226DAE"/>
            </a:solidFill>
            <a:ln w="25400" cap="flat">
              <a:solidFill>
                <a:srgbClr val="226DA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8" name="2"/>
            <p:cNvSpPr txBox="1"/>
            <p:nvPr/>
          </p:nvSpPr>
          <p:spPr>
            <a:xfrm>
              <a:off x="95322" y="62499"/>
              <a:ext cx="613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42" name="Овал 34"/>
          <p:cNvGrpSpPr/>
          <p:nvPr/>
        </p:nvGrpSpPr>
        <p:grpSpPr>
          <a:xfrm>
            <a:off x="1187624" y="3113052"/>
            <a:ext cx="252001" cy="252001"/>
            <a:chOff x="0" y="0"/>
            <a:chExt cx="252000" cy="252000"/>
          </a:xfrm>
        </p:grpSpPr>
        <p:sp>
          <p:nvSpPr>
            <p:cNvPr id="240" name="Circle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rgbClr val="226DAE"/>
            </a:solidFill>
            <a:ln w="25400" cap="flat">
              <a:solidFill>
                <a:srgbClr val="226DA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" name="3"/>
            <p:cNvSpPr txBox="1"/>
            <p:nvPr/>
          </p:nvSpPr>
          <p:spPr>
            <a:xfrm>
              <a:off x="95322" y="62499"/>
              <a:ext cx="613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245" name="Овал 37"/>
          <p:cNvGrpSpPr/>
          <p:nvPr/>
        </p:nvGrpSpPr>
        <p:grpSpPr>
          <a:xfrm>
            <a:off x="1187624" y="3832750"/>
            <a:ext cx="252001" cy="252001"/>
            <a:chOff x="0" y="0"/>
            <a:chExt cx="252000" cy="252000"/>
          </a:xfrm>
        </p:grpSpPr>
        <p:sp>
          <p:nvSpPr>
            <p:cNvPr id="243" name="Circle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rgbClr val="226DAE"/>
            </a:solidFill>
            <a:ln w="25400" cap="flat">
              <a:solidFill>
                <a:srgbClr val="226DA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4"/>
            <p:cNvSpPr txBox="1"/>
            <p:nvPr/>
          </p:nvSpPr>
          <p:spPr>
            <a:xfrm>
              <a:off x="95322" y="62499"/>
              <a:ext cx="613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248" name="Овал 47"/>
          <p:cNvGrpSpPr/>
          <p:nvPr/>
        </p:nvGrpSpPr>
        <p:grpSpPr>
          <a:xfrm>
            <a:off x="1187624" y="4552451"/>
            <a:ext cx="252001" cy="252001"/>
            <a:chOff x="0" y="0"/>
            <a:chExt cx="252000" cy="252000"/>
          </a:xfrm>
        </p:grpSpPr>
        <p:sp>
          <p:nvSpPr>
            <p:cNvPr id="246" name="Circle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rgbClr val="226DAE"/>
            </a:solidFill>
            <a:ln w="25400" cap="flat">
              <a:solidFill>
                <a:srgbClr val="226DA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7" name="5"/>
            <p:cNvSpPr txBox="1"/>
            <p:nvPr/>
          </p:nvSpPr>
          <p:spPr>
            <a:xfrm>
              <a:off x="95322" y="62499"/>
              <a:ext cx="613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5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Прямоугольник 5"/>
          <p:cNvSpPr txBox="1"/>
          <p:nvPr/>
        </p:nvSpPr>
        <p:spPr>
          <a:xfrm>
            <a:off x="477767" y="2492268"/>
            <a:ext cx="448056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72BC"/>
                </a:solidFill>
              </a:defRPr>
            </a:lvl1pPr>
          </a:lstStyle>
          <a:p>
            <a:r>
              <a:rPr lang="en-US" dirty="0" err="1"/>
              <a:t>托国立排名</a:t>
            </a:r>
            <a:endParaRPr dirty="0"/>
          </a:p>
        </p:txBody>
      </p:sp>
      <p:sp>
        <p:nvSpPr>
          <p:cNvPr id="251" name="Прямоугольник 17"/>
          <p:cNvSpPr txBox="1"/>
          <p:nvPr/>
        </p:nvSpPr>
        <p:spPr>
          <a:xfrm>
            <a:off x="2097436" y="4478309"/>
            <a:ext cx="1571899" cy="48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7" tIns="45717" rIns="45717" bIns="45717">
            <a:spAutoFit/>
          </a:bodyPr>
          <a:lstStyle/>
          <a:p>
            <a:pPr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ru-RU" sz="1400" dirty="0" err="1">
                <a:solidFill>
                  <a:schemeClr val="tx1"/>
                </a:solidFill>
              </a:rPr>
              <a:t>托国立图书馆</a:t>
            </a:r>
            <a:r>
              <a:rPr lang="ru-RU" sz="1400" dirty="0"/>
              <a:t> </a:t>
            </a:r>
          </a:p>
          <a:p>
            <a:pPr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ru-RU" sz="1400" dirty="0" err="1"/>
              <a:t>全球前</a:t>
            </a:r>
            <a:r>
              <a:rPr lang="en-US" altLang="zh-CN" sz="1400" dirty="0"/>
              <a:t>40</a:t>
            </a:r>
            <a:r>
              <a:rPr lang="zh-CN" altLang="en-US" sz="1400" dirty="0"/>
              <a:t>大知识库</a:t>
            </a:r>
            <a:r>
              <a:rPr lang="ru-RU" sz="1400" dirty="0"/>
              <a:t> </a:t>
            </a:r>
          </a:p>
        </p:txBody>
      </p:sp>
      <p:sp>
        <p:nvSpPr>
          <p:cNvPr id="254" name="Google Shape;103;p18"/>
          <p:cNvSpPr txBox="1"/>
          <p:nvPr/>
        </p:nvSpPr>
        <p:spPr>
          <a:xfrm>
            <a:off x="2037464" y="3779772"/>
            <a:ext cx="2447140" cy="600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2" tIns="91422" rIns="91422" bIns="91422">
            <a:spAutoFit/>
          </a:bodyPr>
          <a:lstStyle/>
          <a:p>
            <a:pPr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ru-RU" dirty="0"/>
              <a:t>第76名</a:t>
            </a:r>
            <a:endParaRPr lang="ru-RU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ru-RU" sz="1200" b="1" dirty="0" err="1">
                <a:solidFill>
                  <a:srgbClr val="000000"/>
                </a:solidFill>
              </a:rPr>
              <a:t>机械工程领域排名</a:t>
            </a:r>
            <a:endParaRPr sz="1200" b="1" dirty="0">
              <a:solidFill>
                <a:srgbClr val="000000"/>
              </a:solidFill>
            </a:endParaRPr>
          </a:p>
        </p:txBody>
      </p:sp>
      <p:pic>
        <p:nvPicPr>
          <p:cNvPr id="255" name="Picture 2" descr="Picture 2"/>
          <p:cNvPicPr>
            <a:picLocks noChangeAspect="1"/>
          </p:cNvPicPr>
          <p:nvPr/>
        </p:nvPicPr>
        <p:blipFill>
          <a:blip r:embed="rId2"/>
          <a:srcRect t="1" r="2716" b="20177"/>
          <a:stretch>
            <a:fillRect/>
          </a:stretch>
        </p:blipFill>
        <p:spPr>
          <a:xfrm>
            <a:off x="-21393" y="-15213"/>
            <a:ext cx="4593261" cy="251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253" y="21600"/>
                </a:lnTo>
                <a:cubicBezTo>
                  <a:pt x="21445" y="21600"/>
                  <a:pt x="21600" y="21317"/>
                  <a:pt x="21600" y="20966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256" name="Таблица 8"/>
          <p:cNvGraphicFramePr/>
          <p:nvPr>
            <p:extLst>
              <p:ext uri="{D42A27DB-BD31-4B8C-83A1-F6EECF244321}">
                <p14:modId xmlns:p14="http://schemas.microsoft.com/office/powerpoint/2010/main" val="560943504"/>
              </p:ext>
            </p:extLst>
          </p:nvPr>
        </p:nvGraphicFramePr>
        <p:xfrm>
          <a:off x="4932042" y="1242285"/>
          <a:ext cx="3960440" cy="37962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851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89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104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语言学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101-150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自然科学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254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工程技术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296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考古学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151-200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100" dirty="0" err="1"/>
                        <a:t>英语语言与文学</a:t>
                      </a:r>
                      <a:endParaRPr lang="ru-RU" sz="1100" dirty="0"/>
                    </a:p>
                  </a:txBody>
                  <a:tcPr marL="4763" marR="4763" marT="4763" marB="4763" anchor="ctr" horzOverflow="overflow"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ru-RU" sz="1200" b="0" i="0" u="none" strike="noStrike" cap="none" spc="0" baseline="0" dirty="0">
                          <a:solidFill>
                            <a:srgbClr val="0070C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201-250</a:t>
                      </a:r>
                    </a:p>
                  </a:txBody>
                  <a:tcPr marL="4763" marR="4763" marT="4763" marB="4763" anchor="ctr" horzOverflow="overflow"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现代语言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ru-RU" sz="1200" b="0" i="0" u="none" strike="noStrike" cap="none" spc="0" baseline="0" dirty="0">
                          <a:solidFill>
                            <a:srgbClr val="0070C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201-250</a:t>
                      </a: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marL="0" marR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ru-RU" sz="1100" dirty="0" err="1"/>
                        <a:t>物理与天文学</a:t>
                      </a:r>
                      <a:endParaRPr lang="ru-RU" sz="1100" dirty="0"/>
                    </a:p>
                  </a:txBody>
                  <a:tcPr marL="4763" marR="4763" marT="4763" marB="4763" anchor="ctr" horzOverflow="overflow"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ru-RU" sz="1200" b="0" i="0" u="none" strike="noStrike" cap="none" spc="0" baseline="0" dirty="0">
                          <a:solidFill>
                            <a:srgbClr val="0070C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201-250</a:t>
                      </a:r>
                    </a:p>
                  </a:txBody>
                  <a:tcPr marL="4763" marR="4763" marT="4763" marB="4763" anchor="ctr" horzOverflow="overflow"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化学工程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201-250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机械工程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201-250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化学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201-250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411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材料科学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301-350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数学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301-350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艺术与人文科学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401-450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电气工程与电子学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401-450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计算机技术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451-500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社会科学与管理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501-550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zh-CN" altLang="en-US" sz="1100" dirty="0"/>
                        <a:t>生物科学</a:t>
                      </a:r>
                      <a:endParaRPr sz="1100" dirty="0"/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</a:rPr>
                        <a:t>551-600</a:t>
                      </a:r>
                      <a:endParaRPr sz="1200" dirty="0">
                        <a:solidFill>
                          <a:srgbClr val="0070C0"/>
                        </a:solidFill>
                      </a:endParaRPr>
                    </a:p>
                  </a:txBody>
                  <a:tcPr marL="4763" marR="4763" marT="4763" marB="4763" anchor="ctr" horzOverflow="overflow">
                    <a:lnT>
                      <a:solidFill>
                        <a:srgbClr val="A6A6A6"/>
                      </a:solidFill>
                    </a:lnT>
                    <a:lnB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259" name="Прямоугольник 23"/>
          <p:cNvSpPr txBox="1"/>
          <p:nvPr/>
        </p:nvSpPr>
        <p:spPr>
          <a:xfrm>
            <a:off x="4897842" y="902199"/>
            <a:ext cx="156664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rPr lang="zh-CN" altLang="en-US" dirty="0"/>
              <a:t>按学科排名</a:t>
            </a:r>
            <a:r>
              <a:rPr dirty="0"/>
              <a:t> </a:t>
            </a:r>
          </a:p>
        </p:txBody>
      </p:sp>
      <p:sp>
        <p:nvSpPr>
          <p:cNvPr id="260" name="Прямоугольник 14"/>
          <p:cNvSpPr txBox="1"/>
          <p:nvPr/>
        </p:nvSpPr>
        <p:spPr>
          <a:xfrm>
            <a:off x="2097439" y="3161012"/>
            <a:ext cx="211452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ru-RU" dirty="0"/>
              <a:t>第2名</a:t>
            </a:r>
          </a:p>
          <a:p>
            <a:pPr defTabSz="914400"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ru-RU" sz="1200" dirty="0" err="1">
                <a:solidFill>
                  <a:schemeClr val="tx1"/>
                </a:solidFill>
              </a:rPr>
              <a:t>按国际化程度排名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4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91" y="3094332"/>
            <a:ext cx="1403397" cy="6411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" name="Google Shape;82;p16"/>
          <p:cNvPicPr preferRelativeResize="0"/>
          <p:nvPr/>
        </p:nvPicPr>
        <p:blipFill rotWithShape="1">
          <a:blip r:embed="rId4">
            <a:alphaModFix/>
          </a:blip>
          <a:srcRect l="1681" t="8475"/>
          <a:stretch/>
        </p:blipFill>
        <p:spPr>
          <a:xfrm>
            <a:off x="549388" y="3859837"/>
            <a:ext cx="1341877" cy="4399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Google Shape;91;p16"/>
          <p:cNvPicPr preferRelativeResize="0"/>
          <p:nvPr/>
        </p:nvPicPr>
        <p:blipFill rotWithShape="1">
          <a:blip r:embed="rId5">
            <a:alphaModFix/>
          </a:blip>
          <a:srcRect t="26058" b="27308"/>
          <a:stretch/>
        </p:blipFill>
        <p:spPr>
          <a:xfrm>
            <a:off x="555961" y="4542152"/>
            <a:ext cx="1351743" cy="4162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8BDDC7C-D48E-6C42-7C36-F2702BFCD31D}"/>
              </a:ext>
            </a:extLst>
          </p:cNvPr>
          <p:cNvSpPr txBox="1"/>
          <p:nvPr/>
        </p:nvSpPr>
        <p:spPr>
          <a:xfrm>
            <a:off x="6596031" y="354476"/>
            <a:ext cx="1780769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zh-CN" altLang="en-US" dirty="0"/>
              <a:t>全球第</a:t>
            </a:r>
            <a:r>
              <a:rPr dirty="0"/>
              <a:t>431</a:t>
            </a:r>
            <a:r>
              <a:rPr lang="zh-CN" altLang="en-US" dirty="0"/>
              <a:t>名</a:t>
            </a:r>
            <a:endParaRPr sz="14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zh-CN" altLang="en-US" dirty="0"/>
              <a:t>全俄第</a:t>
            </a:r>
            <a:r>
              <a:rPr dirty="0"/>
              <a:t>7</a:t>
            </a:r>
            <a:r>
              <a:rPr lang="zh-CN" altLang="en-US" dirty="0"/>
              <a:t>名</a:t>
            </a:r>
            <a:endParaRPr sz="1400" b="0" dirty="0">
              <a:solidFill>
                <a:srgbClr val="000000"/>
              </a:solidFill>
            </a:endParaRPr>
          </a:p>
        </p:txBody>
      </p:sp>
      <p:pic>
        <p:nvPicPr>
          <p:cNvPr id="3" name="Picture 1" descr="Picture 1">
            <a:extLst>
              <a:ext uri="{FF2B5EF4-FFF2-40B4-BE49-F238E27FC236}">
                <a16:creationId xmlns:a16="http://schemas.microsoft.com/office/drawing/2014/main" xmlns="" id="{1E125380-7349-31FB-5A98-D89E6192B9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956" r="2657" b="19132"/>
          <a:stretch>
            <a:fillRect/>
          </a:stretch>
        </p:blipFill>
        <p:spPr>
          <a:xfrm>
            <a:off x="4822118" y="429370"/>
            <a:ext cx="1642370" cy="504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Рисунок 29" descr="Рисунок 29"/>
          <p:cNvPicPr>
            <a:picLocks noChangeAspect="1"/>
          </p:cNvPicPr>
          <p:nvPr/>
        </p:nvPicPr>
        <p:blipFill>
          <a:blip r:embed="rId2"/>
          <a:srcRect l="5869" t="6697" r="11580" b="2247"/>
          <a:stretch>
            <a:fillRect/>
          </a:stretch>
        </p:blipFill>
        <p:spPr>
          <a:xfrm>
            <a:off x="4402127" y="2206610"/>
            <a:ext cx="1956992" cy="1539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" y="0"/>
                </a:moveTo>
                <a:cubicBezTo>
                  <a:pt x="368" y="0"/>
                  <a:pt x="0" y="467"/>
                  <a:pt x="0" y="1041"/>
                </a:cubicBezTo>
                <a:lnTo>
                  <a:pt x="0" y="20559"/>
                </a:lnTo>
                <a:cubicBezTo>
                  <a:pt x="0" y="21133"/>
                  <a:pt x="368" y="21600"/>
                  <a:pt x="819" y="21600"/>
                </a:cubicBezTo>
                <a:lnTo>
                  <a:pt x="20785" y="21600"/>
                </a:lnTo>
                <a:cubicBezTo>
                  <a:pt x="21237" y="21600"/>
                  <a:pt x="21600" y="21133"/>
                  <a:pt x="21600" y="20559"/>
                </a:cubicBezTo>
                <a:lnTo>
                  <a:pt x="21600" y="1041"/>
                </a:lnTo>
                <a:cubicBezTo>
                  <a:pt x="21600" y="467"/>
                  <a:pt x="21237" y="0"/>
                  <a:pt x="20785" y="0"/>
                </a:cubicBezTo>
                <a:lnTo>
                  <a:pt x="81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64" name="Прямоугольник 35"/>
          <p:cNvSpPr txBox="1"/>
          <p:nvPr/>
        </p:nvSpPr>
        <p:spPr>
          <a:xfrm>
            <a:off x="477767" y="154900"/>
            <a:ext cx="448056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72BC"/>
                </a:solidFill>
              </a:defRPr>
            </a:lvl1pPr>
          </a:lstStyle>
          <a:p>
            <a:r>
              <a:rPr lang="zh-CN" altLang="en-US" dirty="0"/>
              <a:t>托国立现有</a:t>
            </a:r>
            <a:endParaRPr dirty="0"/>
          </a:p>
        </p:txBody>
      </p:sp>
      <p:graphicFrame>
        <p:nvGraphicFramePr>
          <p:cNvPr id="265" name="Таблица 1"/>
          <p:cNvGraphicFramePr/>
          <p:nvPr>
            <p:extLst>
              <p:ext uri="{D42A27DB-BD31-4B8C-83A1-F6EECF244321}">
                <p14:modId xmlns:p14="http://schemas.microsoft.com/office/powerpoint/2010/main" val="4070996369"/>
              </p:ext>
            </p:extLst>
          </p:nvPr>
        </p:nvGraphicFramePr>
        <p:xfrm>
          <a:off x="71671" y="1059881"/>
          <a:ext cx="4528412" cy="3176036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325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28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43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800" b="1" dirty="0">
                          <a:solidFill>
                            <a:srgbClr val="0070C0"/>
                          </a:solidFill>
                        </a:rPr>
                        <a:t>30</a:t>
                      </a:r>
                      <a:endParaRPr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600" dirty="0"/>
                        <a:t>个学院和研究所</a:t>
                      </a:r>
                      <a:endParaRPr sz="16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3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 sz="2800">
                          <a:solidFill>
                            <a:srgbClr val="0070C0"/>
                          </a:solidFill>
                        </a:defRPr>
                      </a:pPr>
                      <a:r>
                        <a:rPr dirty="0"/>
                        <a:t>150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lang="zh-CN" altLang="en-US" sz="18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个教研室</a:t>
                      </a:r>
                      <a:endParaRPr sz="16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3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 sz="2800">
                          <a:solidFill>
                            <a:srgbClr val="0070C0"/>
                          </a:solidFill>
                        </a:defRPr>
                      </a:pPr>
                      <a:r>
                        <a:rPr dirty="0"/>
                        <a:t>&gt;1</a:t>
                      </a:r>
                      <a:r>
                        <a:rPr lang="ru-RU" dirty="0"/>
                        <a:t>6</a:t>
                      </a:r>
                      <a:r>
                        <a:rPr dirty="0"/>
                        <a:t> 000 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lang="zh-CN" altLang="en-US" sz="1600" dirty="0"/>
                        <a:t>名学生</a:t>
                      </a:r>
                      <a:endParaRPr sz="16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3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 dirty="0">
                          <a:solidFill>
                            <a:srgbClr val="0070C0"/>
                          </a:solidFill>
                        </a:rPr>
                        <a:t>&gt;3 700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lang="zh-CN" altLang="en-US" sz="1600" dirty="0"/>
                        <a:t>名留学生</a:t>
                      </a:r>
                      <a:endParaRPr sz="16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3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 dirty="0">
                          <a:solidFill>
                            <a:srgbClr val="0070C0"/>
                          </a:solidFill>
                        </a:rPr>
                        <a:t>&gt;4 000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lang="zh-CN" altLang="en-US" sz="1600" dirty="0"/>
                        <a:t>教职员工</a:t>
                      </a:r>
                      <a:endParaRPr sz="16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3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 dirty="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ru-RU" sz="2800" b="1" dirty="0">
                          <a:solidFill>
                            <a:srgbClr val="0070C0"/>
                          </a:solidFill>
                        </a:rPr>
                        <a:t>8</a:t>
                      </a:r>
                      <a:endParaRPr sz="2800" b="1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lang="zh-CN" altLang="en-US" sz="1600" dirty="0"/>
                        <a:t>个英语授课项目</a:t>
                      </a:r>
                      <a:endParaRPr sz="16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006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 sz="2800">
                          <a:solidFill>
                            <a:srgbClr val="0070C0"/>
                          </a:solidFill>
                        </a:defRPr>
                      </a:pPr>
                      <a:r>
                        <a:rPr dirty="0"/>
                        <a:t>&gt; </a:t>
                      </a:r>
                      <a:r>
                        <a:rPr lang="ru-RU" dirty="0"/>
                        <a:t>400</a:t>
                      </a:r>
                      <a:endParaRPr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lang="zh-CN" altLang="en-US" sz="1600" dirty="0"/>
                        <a:t>个本科、硕士、博士教育项目</a:t>
                      </a:r>
                      <a:endParaRPr sz="1600" dirty="0"/>
                    </a:p>
                  </a:txBody>
                  <a:tcPr marL="0" marR="0" marT="0" marB="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66" name="Picture 3" descr="Picture 3"/>
          <p:cNvPicPr>
            <a:picLocks noChangeAspect="1"/>
          </p:cNvPicPr>
          <p:nvPr/>
        </p:nvPicPr>
        <p:blipFill>
          <a:blip r:embed="rId3"/>
          <a:srcRect l="4504" r="4512" b="9005"/>
          <a:stretch>
            <a:fillRect/>
          </a:stretch>
        </p:blipFill>
        <p:spPr>
          <a:xfrm>
            <a:off x="6503247" y="2018879"/>
            <a:ext cx="1956992" cy="130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2" y="0"/>
                </a:moveTo>
                <a:cubicBezTo>
                  <a:pt x="309" y="0"/>
                  <a:pt x="0" y="464"/>
                  <a:pt x="0" y="1038"/>
                </a:cubicBezTo>
                <a:lnTo>
                  <a:pt x="0" y="20562"/>
                </a:lnTo>
                <a:cubicBezTo>
                  <a:pt x="0" y="21136"/>
                  <a:pt x="309" y="21600"/>
                  <a:pt x="692" y="21600"/>
                </a:cubicBezTo>
                <a:lnTo>
                  <a:pt x="20908" y="21600"/>
                </a:lnTo>
                <a:cubicBezTo>
                  <a:pt x="21291" y="21600"/>
                  <a:pt x="21600" y="21136"/>
                  <a:pt x="21600" y="20562"/>
                </a:cubicBezTo>
                <a:lnTo>
                  <a:pt x="21600" y="1038"/>
                </a:lnTo>
                <a:cubicBezTo>
                  <a:pt x="21600" y="464"/>
                  <a:pt x="21291" y="0"/>
                  <a:pt x="20908" y="0"/>
                </a:cubicBezTo>
                <a:lnTo>
                  <a:pt x="69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7" name="Picture 4" descr="Picture 4"/>
          <p:cNvPicPr>
            <a:picLocks noChangeAspect="1"/>
          </p:cNvPicPr>
          <p:nvPr/>
        </p:nvPicPr>
        <p:blipFill>
          <a:blip r:embed="rId4"/>
          <a:srcRect l="13410" r="10234" b="78"/>
          <a:stretch>
            <a:fillRect/>
          </a:stretch>
        </p:blipFill>
        <p:spPr>
          <a:xfrm>
            <a:off x="6503247" y="3436215"/>
            <a:ext cx="1956992" cy="1707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7" y="0"/>
                </a:moveTo>
                <a:cubicBezTo>
                  <a:pt x="406" y="0"/>
                  <a:pt x="0" y="465"/>
                  <a:pt x="0" y="1039"/>
                </a:cubicBezTo>
                <a:lnTo>
                  <a:pt x="0" y="20561"/>
                </a:lnTo>
                <a:cubicBezTo>
                  <a:pt x="0" y="21135"/>
                  <a:pt x="406" y="21600"/>
                  <a:pt x="907" y="21600"/>
                </a:cubicBezTo>
                <a:lnTo>
                  <a:pt x="20698" y="21600"/>
                </a:lnTo>
                <a:cubicBezTo>
                  <a:pt x="21198" y="21600"/>
                  <a:pt x="21600" y="21135"/>
                  <a:pt x="21600" y="20561"/>
                </a:cubicBezTo>
                <a:lnTo>
                  <a:pt x="21600" y="1039"/>
                </a:lnTo>
                <a:cubicBezTo>
                  <a:pt x="21600" y="465"/>
                  <a:pt x="21198" y="0"/>
                  <a:pt x="20698" y="0"/>
                </a:cubicBezTo>
                <a:lnTo>
                  <a:pt x="90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8" name="Picture 4" descr="Picture 4"/>
          <p:cNvPicPr>
            <a:picLocks noChangeAspect="1"/>
          </p:cNvPicPr>
          <p:nvPr/>
        </p:nvPicPr>
        <p:blipFill>
          <a:blip r:embed="rId5"/>
          <a:srcRect l="2751" t="13019" r="39150" b="27386"/>
          <a:stretch>
            <a:fillRect/>
          </a:stretch>
        </p:blipFill>
        <p:spPr>
          <a:xfrm>
            <a:off x="4402127" y="3943184"/>
            <a:ext cx="1956992" cy="1339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10" y="0"/>
                </a:moveTo>
                <a:cubicBezTo>
                  <a:pt x="317" y="0"/>
                  <a:pt x="0" y="463"/>
                  <a:pt x="0" y="1036"/>
                </a:cubicBezTo>
                <a:lnTo>
                  <a:pt x="0" y="20564"/>
                </a:lnTo>
                <a:cubicBezTo>
                  <a:pt x="0" y="21137"/>
                  <a:pt x="317" y="21600"/>
                  <a:pt x="710" y="21600"/>
                </a:cubicBezTo>
                <a:lnTo>
                  <a:pt x="20890" y="21600"/>
                </a:lnTo>
                <a:cubicBezTo>
                  <a:pt x="21283" y="21600"/>
                  <a:pt x="21600" y="21137"/>
                  <a:pt x="21600" y="20564"/>
                </a:cubicBezTo>
                <a:lnTo>
                  <a:pt x="21600" y="1036"/>
                </a:lnTo>
                <a:cubicBezTo>
                  <a:pt x="21600" y="463"/>
                  <a:pt x="21283" y="0"/>
                  <a:pt x="20890" y="0"/>
                </a:cubicBezTo>
                <a:lnTo>
                  <a:pt x="71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9" name="Picture 9" descr="Picture 9"/>
          <p:cNvPicPr>
            <a:picLocks noChangeAspect="1"/>
          </p:cNvPicPr>
          <p:nvPr/>
        </p:nvPicPr>
        <p:blipFill>
          <a:blip r:embed="rId6"/>
          <a:srcRect l="8343" t="4119" r="33582" b="3135"/>
          <a:stretch>
            <a:fillRect/>
          </a:stretch>
        </p:blipFill>
        <p:spPr>
          <a:xfrm>
            <a:off x="6503248" y="-92545"/>
            <a:ext cx="1956991" cy="199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8" y="0"/>
                </a:moveTo>
                <a:cubicBezTo>
                  <a:pt x="464" y="0"/>
                  <a:pt x="0" y="454"/>
                  <a:pt x="0" y="1016"/>
                </a:cubicBezTo>
                <a:lnTo>
                  <a:pt x="0" y="20584"/>
                </a:lnTo>
                <a:cubicBezTo>
                  <a:pt x="0" y="21146"/>
                  <a:pt x="464" y="21600"/>
                  <a:pt x="1038" y="21600"/>
                </a:cubicBezTo>
                <a:lnTo>
                  <a:pt x="20562" y="21600"/>
                </a:lnTo>
                <a:cubicBezTo>
                  <a:pt x="21136" y="21600"/>
                  <a:pt x="21600" y="21146"/>
                  <a:pt x="21600" y="20584"/>
                </a:cubicBezTo>
                <a:lnTo>
                  <a:pt x="21600" y="1016"/>
                </a:lnTo>
                <a:cubicBezTo>
                  <a:pt x="21600" y="454"/>
                  <a:pt x="21136" y="0"/>
                  <a:pt x="20562" y="0"/>
                </a:cubicBezTo>
                <a:lnTo>
                  <a:pt x="103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7"/>
          <a:srcRect r="29702"/>
          <a:stretch>
            <a:fillRect/>
          </a:stretch>
        </p:blipFill>
        <p:spPr>
          <a:xfrm>
            <a:off x="4402127" y="-3841"/>
            <a:ext cx="1956992" cy="2013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8" y="0"/>
                </a:moveTo>
                <a:cubicBezTo>
                  <a:pt x="464" y="0"/>
                  <a:pt x="0" y="451"/>
                  <a:pt x="0" y="1009"/>
                </a:cubicBezTo>
                <a:lnTo>
                  <a:pt x="0" y="20587"/>
                </a:lnTo>
                <a:cubicBezTo>
                  <a:pt x="0" y="21145"/>
                  <a:pt x="464" y="21600"/>
                  <a:pt x="1038" y="21600"/>
                </a:cubicBezTo>
                <a:lnTo>
                  <a:pt x="20562" y="21600"/>
                </a:lnTo>
                <a:cubicBezTo>
                  <a:pt x="21136" y="21600"/>
                  <a:pt x="21600" y="21145"/>
                  <a:pt x="21600" y="20587"/>
                </a:cubicBezTo>
                <a:lnTo>
                  <a:pt x="21600" y="1009"/>
                </a:lnTo>
                <a:cubicBezTo>
                  <a:pt x="21600" y="451"/>
                  <a:pt x="21136" y="0"/>
                  <a:pt x="20562" y="0"/>
                </a:cubicBezTo>
                <a:lnTo>
                  <a:pt x="103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Скругленный прямоугольник 17"/>
          <p:cNvSpPr/>
          <p:nvPr/>
        </p:nvSpPr>
        <p:spPr>
          <a:xfrm>
            <a:off x="5354637" y="3075806"/>
            <a:ext cx="2808313" cy="1836880"/>
          </a:xfrm>
          <a:prstGeom prst="roundRect">
            <a:avLst>
              <a:gd name="adj" fmla="val 3804"/>
            </a:avLst>
          </a:prstGeom>
          <a:solidFill>
            <a:srgbClr val="DCE6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Google Shape;295;p10"/>
          <p:cNvSpPr txBox="1"/>
          <p:nvPr/>
        </p:nvSpPr>
        <p:spPr>
          <a:xfrm>
            <a:off x="501838" y="183845"/>
            <a:ext cx="7168794" cy="567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0072BC"/>
                </a:solidFill>
              </a:defRPr>
            </a:lvl1pPr>
          </a:lstStyle>
          <a:p>
            <a:r>
              <a:rPr lang="zh-CN" altLang="en-US" dirty="0"/>
              <a:t>预科中心</a:t>
            </a:r>
            <a:endParaRPr dirty="0"/>
          </a:p>
        </p:txBody>
      </p:sp>
      <p:pic>
        <p:nvPicPr>
          <p:cNvPr id="274" name="Google Shape;309;p10" descr="Google Shape;309;p10"/>
          <p:cNvPicPr>
            <a:picLocks noChangeAspect="1"/>
          </p:cNvPicPr>
          <p:nvPr/>
        </p:nvPicPr>
        <p:blipFill>
          <a:blip r:embed="rId2"/>
          <a:srcRect t="4955" r="1485" b="7469"/>
          <a:stretch>
            <a:fillRect/>
          </a:stretch>
        </p:blipFill>
        <p:spPr>
          <a:xfrm>
            <a:off x="539784" y="725067"/>
            <a:ext cx="3386501" cy="2006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5" y="0"/>
                </a:moveTo>
                <a:cubicBezTo>
                  <a:pt x="275" y="0"/>
                  <a:pt x="0" y="464"/>
                  <a:pt x="0" y="1038"/>
                </a:cubicBezTo>
                <a:lnTo>
                  <a:pt x="0" y="20562"/>
                </a:lnTo>
                <a:cubicBezTo>
                  <a:pt x="0" y="21136"/>
                  <a:pt x="275" y="21600"/>
                  <a:pt x="615" y="21600"/>
                </a:cubicBezTo>
                <a:lnTo>
                  <a:pt x="20982" y="21600"/>
                </a:lnTo>
                <a:cubicBezTo>
                  <a:pt x="21322" y="21600"/>
                  <a:pt x="21600" y="21136"/>
                  <a:pt x="21600" y="20562"/>
                </a:cubicBezTo>
                <a:lnTo>
                  <a:pt x="21600" y="1038"/>
                </a:lnTo>
                <a:cubicBezTo>
                  <a:pt x="21600" y="464"/>
                  <a:pt x="21322" y="0"/>
                  <a:pt x="20982" y="0"/>
                </a:cubicBezTo>
                <a:lnTo>
                  <a:pt x="61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5" name="Google Shape;310;p10" descr="Google Shape;310;p10"/>
          <p:cNvPicPr>
            <a:picLocks noChangeAspect="1"/>
          </p:cNvPicPr>
          <p:nvPr/>
        </p:nvPicPr>
        <p:blipFill>
          <a:blip r:embed="rId3"/>
          <a:srcRect l="1606" t="16224" r="2" b="12122"/>
          <a:stretch>
            <a:fillRect/>
          </a:stretch>
        </p:blipFill>
        <p:spPr>
          <a:xfrm>
            <a:off x="4038424" y="915565"/>
            <a:ext cx="4133851" cy="2006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04" y="0"/>
                </a:moveTo>
                <a:cubicBezTo>
                  <a:pt x="225" y="0"/>
                  <a:pt x="0" y="464"/>
                  <a:pt x="0" y="1038"/>
                </a:cubicBezTo>
                <a:lnTo>
                  <a:pt x="0" y="20562"/>
                </a:lnTo>
                <a:cubicBezTo>
                  <a:pt x="0" y="21136"/>
                  <a:pt x="225" y="21600"/>
                  <a:pt x="504" y="21600"/>
                </a:cubicBezTo>
                <a:lnTo>
                  <a:pt x="21096" y="21600"/>
                </a:lnTo>
                <a:cubicBezTo>
                  <a:pt x="21375" y="21600"/>
                  <a:pt x="21600" y="21136"/>
                  <a:pt x="21600" y="20562"/>
                </a:cubicBezTo>
                <a:lnTo>
                  <a:pt x="21600" y="1038"/>
                </a:lnTo>
                <a:cubicBezTo>
                  <a:pt x="21600" y="464"/>
                  <a:pt x="21375" y="0"/>
                  <a:pt x="21096" y="0"/>
                </a:cubicBezTo>
                <a:lnTo>
                  <a:pt x="50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76" name="TextBox 1"/>
          <p:cNvSpPr txBox="1"/>
          <p:nvPr/>
        </p:nvSpPr>
        <p:spPr>
          <a:xfrm>
            <a:off x="539784" y="2731271"/>
            <a:ext cx="4532919" cy="2804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51999" indent="-251999"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SzPct val="100000"/>
              <a:buChar char="▪"/>
            </a:pP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必修：俄语</a:t>
            </a:r>
          </a:p>
          <a:p>
            <a:pPr marL="251999" indent="-251999"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SzPct val="100000"/>
              <a:buChar char="▪"/>
            </a:pP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选修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门课（按专业方向）：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SzPct val="100000"/>
            </a:pP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人文学科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SzPct val="100000"/>
            </a:pP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工程与技术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SzPct val="100000"/>
            </a:pP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经济学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SzPct val="100000"/>
            </a:pP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生物医学科学</a:t>
            </a:r>
            <a:endParaRPr lang="ru-RU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SzPct val="100000"/>
            </a:pP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📝 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不要求预科入学时具备俄语知识</a:t>
            </a:r>
          </a:p>
          <a:p>
            <a:pPr marL="251999" indent="-251999"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SzPct val="100000"/>
              <a:buChar char="▪"/>
            </a:pP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77" name="TextBox 14"/>
          <p:cNvSpPr txBox="1"/>
          <p:nvPr/>
        </p:nvSpPr>
        <p:spPr>
          <a:xfrm>
            <a:off x="5518398" y="3179085"/>
            <a:ext cx="268029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000" i="1">
                <a:solidFill>
                  <a:srgbClr val="226DAE"/>
                </a:solidFill>
              </a:defRPr>
            </a:lvl1pPr>
          </a:lstStyle>
          <a:p>
            <a:r>
              <a:rPr lang="zh-CN" altLang="en-US" dirty="0"/>
              <a:t>时间：</a:t>
            </a:r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日至</a:t>
            </a:r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</a:t>
            </a:r>
            <a:r>
              <a:rPr lang="en-US" altLang="zh-CN" dirty="0"/>
              <a:t>30</a:t>
            </a:r>
            <a:r>
              <a:rPr lang="zh-CN" altLang="en-US" dirty="0"/>
              <a:t>日</a:t>
            </a:r>
            <a:endParaRPr lang="ru-RU" dirty="0"/>
          </a:p>
        </p:txBody>
      </p:sp>
      <p:sp>
        <p:nvSpPr>
          <p:cNvPr id="278" name="TextBox 15"/>
          <p:cNvSpPr txBox="1"/>
          <p:nvPr/>
        </p:nvSpPr>
        <p:spPr>
          <a:xfrm>
            <a:off x="5359283" y="4056510"/>
            <a:ext cx="4532920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zh-CN" altLang="en-US" dirty="0"/>
              <a:t>预科中心</a:t>
            </a:r>
            <a:endParaRPr lang="en-US" altLang="zh-CN" dirty="0"/>
          </a:p>
          <a:p>
            <a:pPr>
              <a:lnSpc>
                <a:spcPct val="90000"/>
              </a:lnSpc>
              <a:defRPr b="1">
                <a:solidFill>
                  <a:srgbClr val="0070C0"/>
                </a:solidFill>
              </a:defRPr>
            </a:pPr>
            <a:r>
              <a:rPr lang="zh-CN" altLang="en-US" dirty="0"/>
              <a:t>邮箱：</a:t>
            </a:r>
            <a:r>
              <a:rPr b="0" dirty="0" err="1">
                <a:solidFill>
                  <a:srgbClr val="000000"/>
                </a:solidFill>
              </a:rPr>
              <a:t>dovuzatsu@mail.ru</a:t>
            </a:r>
            <a:endParaRPr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Прямоугольник 6"/>
          <p:cNvSpPr txBox="1"/>
          <p:nvPr/>
        </p:nvSpPr>
        <p:spPr>
          <a:xfrm>
            <a:off x="463238" y="1043127"/>
            <a:ext cx="2596290" cy="176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400"/>
              </a:spcBef>
              <a:defRPr sz="1600" b="1">
                <a:solidFill>
                  <a:srgbClr val="0070C0"/>
                </a:solidFill>
              </a:defRPr>
            </a:pPr>
            <a:r>
              <a:rPr lang="ru-RU" dirty="0" err="1"/>
              <a:t>本科</a:t>
            </a:r>
            <a:endParaRPr dirty="0"/>
          </a:p>
          <a:p>
            <a:pPr marL="252000" indent="-252000"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400"/>
            </a:pPr>
            <a:r>
              <a:rPr lang="en-US" sz="1300" dirty="0"/>
              <a:t>Linguistics</a:t>
            </a:r>
          </a:p>
          <a:p>
            <a:pPr marL="252000" indent="-252000"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400"/>
            </a:pPr>
            <a:r>
              <a:rPr lang="en-US" sz="1300" dirty="0"/>
              <a:t>Software Engineering</a:t>
            </a:r>
            <a:r>
              <a:rPr lang="ru-RU" sz="1300" dirty="0"/>
              <a:t> </a:t>
            </a:r>
            <a:r>
              <a:rPr lang="en-US" sz="1300" dirty="0"/>
              <a:t>(offline and online)</a:t>
            </a:r>
          </a:p>
          <a:p>
            <a:pPr marL="252000" indent="-252000"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400"/>
            </a:pPr>
            <a:r>
              <a:rPr lang="en-US" sz="1300" dirty="0"/>
              <a:t>Innovation technologies.</a:t>
            </a:r>
            <a:r>
              <a:rPr lang="ru-RU" sz="1300" dirty="0"/>
              <a:t>    </a:t>
            </a:r>
            <a:r>
              <a:rPr lang="en-US" sz="1300" dirty="0"/>
              <a:t>Tomsk International</a:t>
            </a:r>
            <a:r>
              <a:rPr lang="ru-RU" sz="1300" dirty="0"/>
              <a:t>  </a:t>
            </a:r>
            <a:r>
              <a:rPr lang="en-US" sz="1300" dirty="0"/>
              <a:t>Science Program</a:t>
            </a:r>
            <a:endParaRPr sz="1300" dirty="0"/>
          </a:p>
        </p:txBody>
      </p:sp>
      <p:sp>
        <p:nvSpPr>
          <p:cNvPr id="281" name="Прямоугольник 8"/>
          <p:cNvSpPr txBox="1"/>
          <p:nvPr/>
        </p:nvSpPr>
        <p:spPr>
          <a:xfrm>
            <a:off x="2900388" y="1043127"/>
            <a:ext cx="2772840" cy="329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1600" b="1">
                <a:solidFill>
                  <a:srgbClr val="0070C0"/>
                </a:solidFill>
              </a:defRPr>
            </a:pPr>
            <a:r>
              <a:rPr lang="zh-CN" altLang="en-US" dirty="0"/>
              <a:t>硕士</a:t>
            </a:r>
            <a:endParaRPr dirty="0"/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300"/>
            </a:pPr>
            <a:r>
              <a:rPr lang="de-DE" dirty="0" err="1"/>
              <a:t>Bioinformatics</a:t>
            </a:r>
            <a:endParaRPr lang="ru-RU" dirty="0"/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300"/>
            </a:pPr>
            <a:r>
              <a:rPr lang="de-DE" dirty="0" err="1"/>
              <a:t>Biodiversity</a:t>
            </a:r>
            <a:endParaRPr lang="ru-RU" dirty="0"/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300"/>
            </a:pPr>
            <a:r>
              <a:rPr lang="de-DE" dirty="0" err="1"/>
              <a:t>Mathematical</a:t>
            </a:r>
            <a:r>
              <a:rPr lang="de-DE" dirty="0"/>
              <a:t> Analysis</a:t>
            </a:r>
            <a:r>
              <a:rPr lang="ru-RU" dirty="0"/>
              <a:t> </a:t>
            </a:r>
            <a:r>
              <a:rPr lang="de-DE" dirty="0" err="1"/>
              <a:t>and</a:t>
            </a:r>
            <a:r>
              <a:rPr lang="de-DE" dirty="0"/>
              <a:t> Modeling</a:t>
            </a:r>
            <a:endParaRPr lang="ru-RU" dirty="0"/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FontTx/>
              <a:buChar char="▪"/>
              <a:defRPr sz="1300"/>
            </a:pPr>
            <a:r>
              <a:rPr lang="en-US" sz="1300" dirty="0"/>
              <a:t>Computer Engineering:</a:t>
            </a:r>
            <a:r>
              <a:rPr lang="ru-RU" sz="1300" dirty="0"/>
              <a:t> </a:t>
            </a:r>
            <a:r>
              <a:rPr lang="en-US" sz="1300" dirty="0"/>
              <a:t>Applied Artificial Intelligence</a:t>
            </a:r>
            <a:r>
              <a:rPr lang="ru-RU" sz="1300" dirty="0"/>
              <a:t> </a:t>
            </a:r>
            <a:r>
              <a:rPr lang="en-US" sz="1300" dirty="0"/>
              <a:t>and Robotics</a:t>
            </a:r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FontTx/>
              <a:buChar char="▪"/>
              <a:defRPr sz="1300"/>
            </a:pPr>
            <a:r>
              <a:rPr lang="en-US" sz="1300" dirty="0"/>
              <a:t>Linguistics. English Language</a:t>
            </a:r>
            <a:r>
              <a:rPr lang="ru-RU" sz="1300" dirty="0"/>
              <a:t> </a:t>
            </a:r>
            <a:r>
              <a:rPr lang="en-US" sz="1300" dirty="0"/>
              <a:t>Teaching Leadership (ELT)</a:t>
            </a:r>
            <a:endParaRPr sz="1300" dirty="0"/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300"/>
            </a:pPr>
            <a:r>
              <a:rPr lang="en-US" dirty="0"/>
              <a:t>International Management</a:t>
            </a:r>
            <a:r>
              <a:rPr lang="ru-RU" dirty="0"/>
              <a:t> </a:t>
            </a:r>
            <a:r>
              <a:rPr lang="en-US" dirty="0"/>
              <a:t>(offline and online)</a:t>
            </a:r>
            <a:endParaRPr lang="ru-RU" dirty="0"/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300"/>
            </a:pPr>
            <a:r>
              <a:rPr lang="en-US" dirty="0"/>
              <a:t>Big Data and Data Science</a:t>
            </a:r>
            <a:endParaRPr lang="ru-RU" dirty="0"/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300"/>
            </a:pPr>
            <a:r>
              <a:rPr lang="en-US" dirty="0"/>
              <a:t>Physics Methods and</a:t>
            </a:r>
            <a:r>
              <a:rPr lang="ru-RU" dirty="0"/>
              <a:t> </a:t>
            </a:r>
            <a:r>
              <a:rPr lang="en-US" dirty="0"/>
              <a:t>Information Technologies</a:t>
            </a:r>
            <a:r>
              <a:rPr lang="ru-RU" dirty="0"/>
              <a:t> </a:t>
            </a:r>
            <a:r>
              <a:rPr lang="en-US" dirty="0"/>
              <a:t>in Biomedicine</a:t>
            </a:r>
            <a:endParaRPr dirty="0"/>
          </a:p>
        </p:txBody>
      </p:sp>
      <p:pic>
        <p:nvPicPr>
          <p:cNvPr id="282" name="Рисунок 4" descr="Рисунок 4"/>
          <p:cNvPicPr>
            <a:picLocks noChangeAspect="1"/>
          </p:cNvPicPr>
          <p:nvPr/>
        </p:nvPicPr>
        <p:blipFill>
          <a:blip r:embed="rId2"/>
          <a:srcRect l="4121"/>
          <a:stretch>
            <a:fillRect/>
          </a:stretch>
        </p:blipFill>
        <p:spPr>
          <a:xfrm>
            <a:off x="5652120" y="318265"/>
            <a:ext cx="3140839" cy="2185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8" y="0"/>
                </a:moveTo>
                <a:cubicBezTo>
                  <a:pt x="178" y="0"/>
                  <a:pt x="0" y="256"/>
                  <a:pt x="0" y="573"/>
                </a:cubicBezTo>
                <a:lnTo>
                  <a:pt x="0" y="21027"/>
                </a:lnTo>
                <a:cubicBezTo>
                  <a:pt x="0" y="21344"/>
                  <a:pt x="178" y="21600"/>
                  <a:pt x="398" y="21600"/>
                </a:cubicBezTo>
                <a:lnTo>
                  <a:pt x="21202" y="21600"/>
                </a:lnTo>
                <a:cubicBezTo>
                  <a:pt x="21422" y="21600"/>
                  <a:pt x="21600" y="21344"/>
                  <a:pt x="21600" y="21027"/>
                </a:cubicBezTo>
                <a:lnTo>
                  <a:pt x="21600" y="573"/>
                </a:lnTo>
                <a:cubicBezTo>
                  <a:pt x="21600" y="256"/>
                  <a:pt x="21422" y="0"/>
                  <a:pt x="21202" y="0"/>
                </a:cubicBezTo>
                <a:lnTo>
                  <a:pt x="39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3" name="Рисунок 12" descr="Рисунок 12"/>
          <p:cNvPicPr>
            <a:picLocks noChangeAspect="1"/>
          </p:cNvPicPr>
          <p:nvPr/>
        </p:nvPicPr>
        <p:blipFill>
          <a:blip r:embed="rId3"/>
          <a:srcRect l="6569" t="2" r="10552" b="3907"/>
          <a:stretch>
            <a:fillRect/>
          </a:stretch>
        </p:blipFill>
        <p:spPr>
          <a:xfrm>
            <a:off x="508800" y="3159953"/>
            <a:ext cx="2217341" cy="1716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" y="0"/>
                </a:moveTo>
                <a:cubicBezTo>
                  <a:pt x="200" y="0"/>
                  <a:pt x="0" y="258"/>
                  <a:pt x="0" y="574"/>
                </a:cubicBezTo>
                <a:lnTo>
                  <a:pt x="0" y="21026"/>
                </a:lnTo>
                <a:cubicBezTo>
                  <a:pt x="0" y="21342"/>
                  <a:pt x="200" y="21600"/>
                  <a:pt x="445" y="21600"/>
                </a:cubicBezTo>
                <a:lnTo>
                  <a:pt x="21159" y="21600"/>
                </a:lnTo>
                <a:cubicBezTo>
                  <a:pt x="21404" y="21600"/>
                  <a:pt x="21600" y="21342"/>
                  <a:pt x="21600" y="21026"/>
                </a:cubicBezTo>
                <a:lnTo>
                  <a:pt x="21600" y="574"/>
                </a:lnTo>
                <a:cubicBezTo>
                  <a:pt x="21600" y="258"/>
                  <a:pt x="21404" y="0"/>
                  <a:pt x="21159" y="0"/>
                </a:cubicBezTo>
                <a:lnTo>
                  <a:pt x="44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5" name="Рисунок 5" descr="Рисунок 5"/>
          <p:cNvPicPr>
            <a:picLocks noChangeAspect="1"/>
          </p:cNvPicPr>
          <p:nvPr/>
        </p:nvPicPr>
        <p:blipFill>
          <a:blip r:embed="rId4"/>
          <a:srcRect r="5"/>
          <a:stretch>
            <a:fillRect/>
          </a:stretch>
        </p:blipFill>
        <p:spPr>
          <a:xfrm>
            <a:off x="5652118" y="2804167"/>
            <a:ext cx="3499248" cy="1649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9" y="0"/>
                </a:moveTo>
                <a:cubicBezTo>
                  <a:pt x="120" y="0"/>
                  <a:pt x="0" y="255"/>
                  <a:pt x="0" y="572"/>
                </a:cubicBezTo>
                <a:lnTo>
                  <a:pt x="0" y="21023"/>
                </a:lnTo>
                <a:cubicBezTo>
                  <a:pt x="0" y="21340"/>
                  <a:pt x="120" y="21600"/>
                  <a:pt x="269" y="21600"/>
                </a:cubicBezTo>
                <a:lnTo>
                  <a:pt x="21331" y="21600"/>
                </a:lnTo>
                <a:cubicBezTo>
                  <a:pt x="21480" y="21600"/>
                  <a:pt x="21600" y="21340"/>
                  <a:pt x="21600" y="21023"/>
                </a:cubicBezTo>
                <a:lnTo>
                  <a:pt x="21600" y="572"/>
                </a:lnTo>
                <a:cubicBezTo>
                  <a:pt x="21600" y="255"/>
                  <a:pt x="21480" y="0"/>
                  <a:pt x="21331" y="0"/>
                </a:cubicBezTo>
                <a:lnTo>
                  <a:pt x="26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Shape 10">
            <a:extLst>
              <a:ext uri="{FF2B5EF4-FFF2-40B4-BE49-F238E27FC236}">
                <a16:creationId xmlns:a16="http://schemas.microsoft.com/office/drawing/2014/main" xmlns="" id="{9A477516-C905-E2AC-A605-D0856EB124EE}"/>
              </a:ext>
            </a:extLst>
          </p:cNvPr>
          <p:cNvSpPr txBox="1"/>
          <p:nvPr/>
        </p:nvSpPr>
        <p:spPr>
          <a:xfrm>
            <a:off x="441247" y="195487"/>
            <a:ext cx="4949138" cy="812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0" tIns="45710" rIns="45710" bIns="45710">
            <a:spAutoFit/>
          </a:bodyPr>
          <a:lstStyle>
            <a:lvl1pPr>
              <a:lnSpc>
                <a:spcPct val="90000"/>
              </a:lnSpc>
              <a:defRPr sz="2600" b="1">
                <a:solidFill>
                  <a:srgbClr val="0072BC"/>
                </a:solidFill>
              </a:defRPr>
            </a:lvl1pPr>
          </a:lstStyle>
          <a:p>
            <a:r>
              <a:rPr lang="zh-CN" altLang="en-US" dirty="0"/>
              <a:t>英语授课项目</a:t>
            </a:r>
          </a:p>
          <a:p>
            <a:endParaRPr dirty="0"/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xmlns="" id="{B123FBC9-8EAF-B89B-F2C4-9F4192C7C00E}"/>
              </a:ext>
            </a:extLst>
          </p:cNvPr>
          <p:cNvSpPr txBox="1"/>
          <p:nvPr/>
        </p:nvSpPr>
        <p:spPr>
          <a:xfrm>
            <a:off x="441256" y="715959"/>
            <a:ext cx="193899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26DAE"/>
                </a:solidFill>
              </a:defRPr>
            </a:lvl1pPr>
          </a:lstStyle>
          <a:p>
            <a:r>
              <a:rPr lang="zh-CN" altLang="en-US" dirty="0"/>
              <a:t>适用于交换生项目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Скругленный прямоугольник 1"/>
          <p:cNvSpPr/>
          <p:nvPr/>
        </p:nvSpPr>
        <p:spPr>
          <a:xfrm>
            <a:off x="3131840" y="720874"/>
            <a:ext cx="2808312" cy="4680521"/>
          </a:xfrm>
          <a:prstGeom prst="roundRect">
            <a:avLst>
              <a:gd name="adj" fmla="val 3804"/>
            </a:avLst>
          </a:prstGeom>
          <a:solidFill>
            <a:srgbClr val="DCE6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Прямоугольник 6"/>
          <p:cNvSpPr txBox="1"/>
          <p:nvPr/>
        </p:nvSpPr>
        <p:spPr>
          <a:xfrm>
            <a:off x="493009" y="733574"/>
            <a:ext cx="2428645" cy="346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1">
                <a:solidFill>
                  <a:srgbClr val="0070C0"/>
                </a:solidFill>
              </a:defRPr>
            </a:pPr>
            <a:r>
              <a:rPr lang="zh-CN" altLang="en-US" dirty="0"/>
              <a:t>本科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软件工程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应用数学与数字项目工程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人工智能与软件产品开发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弹道学与流体空气动力学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国际关系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经济学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俄语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人类潜能心理学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外语与文化教学理论与方法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地质学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生物学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化学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endParaRPr lang="zh-CN" altLang="en-US" dirty="0"/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endParaRPr dirty="0"/>
          </a:p>
        </p:txBody>
      </p:sp>
      <p:sp>
        <p:nvSpPr>
          <p:cNvPr id="290" name="Прямоугольник 8"/>
          <p:cNvSpPr txBox="1"/>
          <p:nvPr/>
        </p:nvSpPr>
        <p:spPr>
          <a:xfrm>
            <a:off x="3249566" y="746273"/>
            <a:ext cx="2284828" cy="346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1600" b="1">
                <a:solidFill>
                  <a:srgbClr val="0070C0"/>
                </a:solidFill>
              </a:defRPr>
            </a:pPr>
            <a:r>
              <a:rPr lang="zh-CN" altLang="en-US" dirty="0"/>
              <a:t>硕士</a:t>
            </a:r>
            <a:endParaRPr dirty="0"/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基础与应用物理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化学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大数据智能分析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系统工程与</a:t>
            </a:r>
            <a:r>
              <a:rPr lang="en" altLang="zh-CN" dirty="0"/>
              <a:t>IT</a:t>
            </a:r>
            <a:r>
              <a:rPr lang="zh-CN" altLang="en-US" dirty="0"/>
              <a:t>项目管理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火箭与火炮系统弹道学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欧盟研究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政治传播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认知心理学与技术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经济数据分析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专业定向翻译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对外俄语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矿产地质学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endParaRPr lang="zh-CN" altLang="en-US" dirty="0"/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00000"/>
              <a:buChar char="▪"/>
              <a:defRPr sz="1200"/>
            </a:pPr>
            <a:endParaRPr dirty="0"/>
          </a:p>
        </p:txBody>
      </p:sp>
      <p:sp>
        <p:nvSpPr>
          <p:cNvPr id="291" name="Прямоугольник 10"/>
          <p:cNvSpPr txBox="1"/>
          <p:nvPr/>
        </p:nvSpPr>
        <p:spPr>
          <a:xfrm>
            <a:off x="6273903" y="733574"/>
            <a:ext cx="2572859" cy="3499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 sz="1600" b="1">
                <a:solidFill>
                  <a:srgbClr val="0070C0"/>
                </a:solidFill>
              </a:defRPr>
            </a:pPr>
            <a:r>
              <a:rPr lang="zh-CN" altLang="en-US" dirty="0"/>
              <a:t>博士</a:t>
            </a:r>
            <a:r>
              <a:rPr dirty="0"/>
              <a:t>/PhD 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历史与政治学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经济与管理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俄语语言与文学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心理学研究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物理学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语言学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地球科学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生物科学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化学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数学与力学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r>
              <a:rPr lang="zh-CN" altLang="en-US" dirty="0"/>
              <a:t>计算机科学与信息技术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endParaRPr lang="zh-CN" altLang="en-US" dirty="0"/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SzPct val="100000"/>
              <a:buChar char="▪"/>
              <a:defRPr sz="1200"/>
            </a:pPr>
            <a:endParaRPr dirty="0"/>
          </a:p>
        </p:txBody>
      </p:sp>
      <p:sp>
        <p:nvSpPr>
          <p:cNvPr id="292" name="Shape 10"/>
          <p:cNvSpPr txBox="1"/>
          <p:nvPr/>
        </p:nvSpPr>
        <p:spPr>
          <a:xfrm>
            <a:off x="441247" y="195485"/>
            <a:ext cx="8776152" cy="52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0" tIns="45710" rIns="45710" bIns="45710">
            <a:spAutoFit/>
          </a:bodyPr>
          <a:lstStyle>
            <a:lvl1pPr>
              <a:lnSpc>
                <a:spcPct val="90000"/>
              </a:lnSpc>
              <a:defRPr sz="3100" b="1">
                <a:solidFill>
                  <a:srgbClr val="0072BC"/>
                </a:solidFill>
              </a:defRPr>
            </a:lvl1pPr>
          </a:lstStyle>
          <a:p>
            <a:r>
              <a:rPr lang="zh-CN" altLang="en-US" dirty="0"/>
              <a:t>最受欢迎的俄语授课专业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10"/>
          <p:cNvSpPr txBox="1"/>
          <p:nvPr/>
        </p:nvSpPr>
        <p:spPr>
          <a:xfrm>
            <a:off x="478160" y="935350"/>
            <a:ext cx="4378324" cy="29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3" tIns="34283" rIns="34283" bIns="34283">
            <a:spAutoFit/>
          </a:bodyPr>
          <a:lstStyle>
            <a:lvl1pPr defTabSz="914400">
              <a:lnSpc>
                <a:spcPct val="90000"/>
              </a:lnSpc>
              <a:defRPr sz="2000"/>
            </a:lvl1pPr>
          </a:lstStyle>
          <a:p>
            <a:r>
              <a:rPr lang="zh-CN" altLang="en-US" sz="1600" dirty="0">
                <a:latin typeface="-webkit-standard"/>
              </a:rPr>
              <a:t>从宿舍到教学楼步行</a:t>
            </a:r>
            <a:r>
              <a:rPr lang="en-US" altLang="zh-CN" sz="1600" dirty="0">
                <a:latin typeface="-webkit-standard"/>
              </a:rPr>
              <a:t>15</a:t>
            </a:r>
            <a:r>
              <a:rPr lang="zh-CN" altLang="en-US" sz="1600" dirty="0">
                <a:latin typeface="-webkit-standard"/>
              </a:rPr>
              <a:t>分钟</a:t>
            </a:r>
            <a:endParaRPr sz="1600" dirty="0"/>
          </a:p>
        </p:txBody>
      </p:sp>
      <p:sp>
        <p:nvSpPr>
          <p:cNvPr id="312" name="Прямоугольник 2"/>
          <p:cNvSpPr txBox="1"/>
          <p:nvPr/>
        </p:nvSpPr>
        <p:spPr>
          <a:xfrm>
            <a:off x="495839" y="267493"/>
            <a:ext cx="5804353" cy="418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7" tIns="45717" rIns="45717" bIns="45717">
            <a:spAutoFit/>
          </a:bodyPr>
          <a:lstStyle>
            <a:lvl1pPr>
              <a:lnSpc>
                <a:spcPct val="80000"/>
              </a:lnSpc>
              <a:defRPr sz="2600" b="1">
                <a:solidFill>
                  <a:srgbClr val="0072BC"/>
                </a:solidFill>
              </a:defRPr>
            </a:lvl1pPr>
          </a:lstStyle>
          <a:p>
            <a:r>
              <a:rPr lang="zh-CN" altLang="en-US" dirty="0"/>
              <a:t>面向留学生的新宿舍</a:t>
            </a:r>
            <a:endParaRPr dirty="0"/>
          </a:p>
        </p:txBody>
      </p:sp>
      <p:pic>
        <p:nvPicPr>
          <p:cNvPr id="313" name="Picture 2" descr="Picture 2"/>
          <p:cNvPicPr>
            <a:picLocks noChangeAspect="1"/>
          </p:cNvPicPr>
          <p:nvPr/>
        </p:nvPicPr>
        <p:blipFill>
          <a:blip r:embed="rId2"/>
          <a:srcRect l="596" t="1385" r="428" b="1588"/>
          <a:stretch>
            <a:fillRect/>
          </a:stretch>
        </p:blipFill>
        <p:spPr>
          <a:xfrm>
            <a:off x="478160" y="1766372"/>
            <a:ext cx="4957937" cy="3093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icture 2" descr="Picture 2"/>
          <p:cNvPicPr>
            <a:picLocks noChangeAspect="1"/>
          </p:cNvPicPr>
          <p:nvPr/>
        </p:nvPicPr>
        <p:blipFill>
          <a:blip r:embed="rId3"/>
          <a:srcRect t="14714" b="42"/>
          <a:stretch>
            <a:fillRect/>
          </a:stretch>
        </p:blipFill>
        <p:spPr>
          <a:xfrm>
            <a:off x="5623805" y="795487"/>
            <a:ext cx="3196668" cy="1818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7" y="0"/>
                </a:moveTo>
                <a:cubicBezTo>
                  <a:pt x="178" y="0"/>
                  <a:pt x="0" y="314"/>
                  <a:pt x="0" y="698"/>
                </a:cubicBezTo>
                <a:lnTo>
                  <a:pt x="0" y="20902"/>
                </a:lnTo>
                <a:cubicBezTo>
                  <a:pt x="0" y="21286"/>
                  <a:pt x="178" y="21600"/>
                  <a:pt x="397" y="21600"/>
                </a:cubicBezTo>
                <a:lnTo>
                  <a:pt x="21203" y="21600"/>
                </a:lnTo>
                <a:cubicBezTo>
                  <a:pt x="21422" y="21600"/>
                  <a:pt x="21600" y="21286"/>
                  <a:pt x="21600" y="20902"/>
                </a:cubicBezTo>
                <a:lnTo>
                  <a:pt x="21600" y="698"/>
                </a:lnTo>
                <a:cubicBezTo>
                  <a:pt x="21600" y="314"/>
                  <a:pt x="21422" y="0"/>
                  <a:pt x="21203" y="0"/>
                </a:cubicBezTo>
                <a:lnTo>
                  <a:pt x="39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5" name="Picture 3" descr="Picture 3"/>
          <p:cNvPicPr>
            <a:picLocks noChangeAspect="1"/>
          </p:cNvPicPr>
          <p:nvPr/>
        </p:nvPicPr>
        <p:blipFill>
          <a:blip r:embed="rId4"/>
          <a:srcRect t="7583" r="10429" b="2376"/>
          <a:stretch>
            <a:fillRect/>
          </a:stretch>
        </p:blipFill>
        <p:spPr>
          <a:xfrm>
            <a:off x="5623805" y="2754489"/>
            <a:ext cx="3196830" cy="2144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7" y="0"/>
                </a:moveTo>
                <a:cubicBezTo>
                  <a:pt x="209" y="0"/>
                  <a:pt x="0" y="311"/>
                  <a:pt x="0" y="695"/>
                </a:cubicBezTo>
                <a:lnTo>
                  <a:pt x="0" y="20905"/>
                </a:lnTo>
                <a:cubicBezTo>
                  <a:pt x="0" y="21289"/>
                  <a:pt x="209" y="21600"/>
                  <a:pt x="467" y="21600"/>
                </a:cubicBezTo>
                <a:lnTo>
                  <a:pt x="21131" y="21600"/>
                </a:lnTo>
                <a:cubicBezTo>
                  <a:pt x="21389" y="21600"/>
                  <a:pt x="21600" y="21289"/>
                  <a:pt x="21600" y="20905"/>
                </a:cubicBezTo>
                <a:lnTo>
                  <a:pt x="21600" y="695"/>
                </a:lnTo>
                <a:cubicBezTo>
                  <a:pt x="21600" y="311"/>
                  <a:pt x="21389" y="0"/>
                  <a:pt x="21131" y="0"/>
                </a:cubicBezTo>
                <a:lnTo>
                  <a:pt x="46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6" name="Овал 1"/>
          <p:cNvSpPr/>
          <p:nvPr/>
        </p:nvSpPr>
        <p:spPr>
          <a:xfrm>
            <a:off x="4890765" y="3083983"/>
            <a:ext cx="97161" cy="9348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1013</Words>
  <Application>Microsoft Office PowerPoint</Application>
  <PresentationFormat>Экран (16:9)</PresentationFormat>
  <Paragraphs>196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Tatyana</dc:creator>
  <cp:lastModifiedBy>User</cp:lastModifiedBy>
  <cp:revision>49</cp:revision>
  <dcterms:modified xsi:type="dcterms:W3CDTF">2025-05-19T07:47:30Z</dcterms:modified>
</cp:coreProperties>
</file>